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sldIdLst>
    <p:sldId id="256" r:id="rId5"/>
    <p:sldId id="259" r:id="rId6"/>
    <p:sldId id="257" r:id="rId7"/>
    <p:sldId id="266" r:id="rId8"/>
    <p:sldId id="260" r:id="rId9"/>
    <p:sldId id="278" r:id="rId10"/>
    <p:sldId id="261" r:id="rId11"/>
    <p:sldId id="263" r:id="rId12"/>
    <p:sldId id="262" r:id="rId13"/>
    <p:sldId id="264" r:id="rId14"/>
    <p:sldId id="265" r:id="rId15"/>
    <p:sldId id="271" r:id="rId16"/>
    <p:sldId id="268" r:id="rId17"/>
    <p:sldId id="269" r:id="rId18"/>
    <p:sldId id="270" r:id="rId19"/>
    <p:sldId id="272" r:id="rId20"/>
    <p:sldId id="273" r:id="rId21"/>
    <p:sldId id="274" r:id="rId22"/>
    <p:sldId id="280" r:id="rId23"/>
    <p:sldId id="275" r:id="rId24"/>
    <p:sldId id="277" r:id="rId25"/>
    <p:sldId id="276" r:id="rId26"/>
    <p:sldId id="279" r:id="rId27"/>
  </p:sldIdLst>
  <p:sldSz cx="12192000" cy="6858000"/>
  <p:notesSz cx="6858000" cy="9144000"/>
  <p:embeddedFontLst>
    <p:embeddedFont>
      <p:font typeface="Axia" panose="020B060402020202020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4C1"/>
    <a:srgbClr val="0F3D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02" autoAdjust="0"/>
    <p:restoredTop sz="95865"/>
  </p:normalViewPr>
  <p:slideViewPr>
    <p:cSldViewPr snapToGrid="0" snapToObjects="1">
      <p:cViewPr varScale="1">
        <p:scale>
          <a:sx n="66" d="100"/>
          <a:sy n="66" d="100"/>
        </p:scale>
        <p:origin x="7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chem Scheerman" userId="e9f5ae36-a851-4cf4-bd8b-6ce1603ef622" providerId="ADAL" clId="{1A6B81C9-740E-4C9D-893C-680C2AE2465C}"/>
    <pc:docChg chg="custSel addSld modSld">
      <pc:chgData name="Jochem Scheerman" userId="e9f5ae36-a851-4cf4-bd8b-6ce1603ef622" providerId="ADAL" clId="{1A6B81C9-740E-4C9D-893C-680C2AE2465C}" dt="2024-02-05T16:32:13.060" v="294" actId="20577"/>
      <pc:docMkLst>
        <pc:docMk/>
      </pc:docMkLst>
      <pc:sldChg chg="modSp mod">
        <pc:chgData name="Jochem Scheerman" userId="e9f5ae36-a851-4cf4-bd8b-6ce1603ef622" providerId="ADAL" clId="{1A6B81C9-740E-4C9D-893C-680C2AE2465C}" dt="2024-02-05T16:27:13.887" v="3" actId="27636"/>
        <pc:sldMkLst>
          <pc:docMk/>
          <pc:sldMk cId="549678652" sldId="272"/>
        </pc:sldMkLst>
        <pc:spChg chg="mod">
          <ac:chgData name="Jochem Scheerman" userId="e9f5ae36-a851-4cf4-bd8b-6ce1603ef622" providerId="ADAL" clId="{1A6B81C9-740E-4C9D-893C-680C2AE2465C}" dt="2024-02-05T16:27:13.887" v="3" actId="27636"/>
          <ac:spMkLst>
            <pc:docMk/>
            <pc:sldMk cId="549678652" sldId="272"/>
            <ac:spMk id="6" creationId="{605956AE-87AA-4D76-B38D-869484B19CDA}"/>
          </ac:spMkLst>
        </pc:spChg>
      </pc:sldChg>
      <pc:sldChg chg="modSp add mod">
        <pc:chgData name="Jochem Scheerman" userId="e9f5ae36-a851-4cf4-bd8b-6ce1603ef622" providerId="ADAL" clId="{1A6B81C9-740E-4C9D-893C-680C2AE2465C}" dt="2024-02-05T16:32:13.060" v="294" actId="20577"/>
        <pc:sldMkLst>
          <pc:docMk/>
          <pc:sldMk cId="2237154947" sldId="280"/>
        </pc:sldMkLst>
        <pc:spChg chg="mod">
          <ac:chgData name="Jochem Scheerman" userId="e9f5ae36-a851-4cf4-bd8b-6ce1603ef622" providerId="ADAL" clId="{1A6B81C9-740E-4C9D-893C-680C2AE2465C}" dt="2024-02-05T16:32:13.060" v="294" actId="20577"/>
          <ac:spMkLst>
            <pc:docMk/>
            <pc:sldMk cId="2237154947" sldId="280"/>
            <ac:spMk id="6" creationId="{605956AE-87AA-4D76-B38D-869484B19CDA}"/>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1C56DA6-A32A-9ABA-7D2E-7830988CC9BA}"/>
              </a:ext>
            </a:extLst>
          </p:cNvPr>
          <p:cNvPicPr>
            <a:picLocks noChangeAspect="1"/>
          </p:cNvPicPr>
          <p:nvPr userDrawn="1"/>
        </p:nvPicPr>
        <p:blipFill>
          <a:blip r:embed="rId2"/>
          <a:stretch>
            <a:fillRect/>
          </a:stretch>
        </p:blipFill>
        <p:spPr>
          <a:xfrm>
            <a:off x="8806283" y="6381188"/>
            <a:ext cx="3285565" cy="403137"/>
          </a:xfrm>
          <a:prstGeom prst="rect">
            <a:avLst/>
          </a:prstGeom>
        </p:spPr>
      </p:pic>
      <p:sp>
        <p:nvSpPr>
          <p:cNvPr id="2" name="Titel 1">
            <a:extLst>
              <a:ext uri="{FF2B5EF4-FFF2-40B4-BE49-F238E27FC236}">
                <a16:creationId xmlns:a16="http://schemas.microsoft.com/office/drawing/2014/main" id="{85495C24-9F2A-99A5-11A5-140315B2D2C0}"/>
              </a:ext>
            </a:extLst>
          </p:cNvPr>
          <p:cNvSpPr>
            <a:spLocks noGrp="1"/>
          </p:cNvSpPr>
          <p:nvPr>
            <p:ph type="ctrTitle"/>
          </p:nvPr>
        </p:nvSpPr>
        <p:spPr>
          <a:xfrm>
            <a:off x="1524000" y="2586633"/>
            <a:ext cx="9144000" cy="923330"/>
          </a:xfrm>
        </p:spPr>
        <p:txBody>
          <a:bodyPr anchor="b">
            <a:normAutofit/>
          </a:bodyPr>
          <a:lstStyle>
            <a:lvl1pPr algn="ctr">
              <a:defRPr sz="6000" spc="80" baseline="0"/>
            </a:lvl1pPr>
          </a:lstStyle>
          <a:p>
            <a:r>
              <a:rPr lang="nl-NL" dirty="0"/>
              <a:t>Klik om stijl te bewerken</a:t>
            </a:r>
          </a:p>
        </p:txBody>
      </p:sp>
      <p:sp>
        <p:nvSpPr>
          <p:cNvPr id="3" name="Ondertitel 2">
            <a:extLst>
              <a:ext uri="{FF2B5EF4-FFF2-40B4-BE49-F238E27FC236}">
                <a16:creationId xmlns:a16="http://schemas.microsoft.com/office/drawing/2014/main" id="{01DBABAB-301D-4A31-6047-7C2A858DA7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CA4D8D6-8ADC-CA2B-78EF-E30BD969796C}"/>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5" name="Tijdelijke aanduiding voor voettekst 4">
            <a:extLst>
              <a:ext uri="{FF2B5EF4-FFF2-40B4-BE49-F238E27FC236}">
                <a16:creationId xmlns:a16="http://schemas.microsoft.com/office/drawing/2014/main" id="{CDF709E0-D11A-7517-6507-E087D4171E61}"/>
              </a:ext>
            </a:extLst>
          </p:cNvPr>
          <p:cNvSpPr>
            <a:spLocks noGrp="1"/>
          </p:cNvSpPr>
          <p:nvPr>
            <p:ph type="ftr" sz="quarter" idx="11"/>
          </p:nvPr>
        </p:nvSpPr>
        <p:spPr>
          <a:xfrm>
            <a:off x="8610602" y="6381188"/>
            <a:ext cx="3402104" cy="365125"/>
          </a:xfrm>
          <a:solidFill>
            <a:schemeClr val="bg1"/>
          </a:solidFill>
        </p:spPr>
        <p:txBody>
          <a:bodyPr/>
          <a:lstStyle/>
          <a:p>
            <a:endParaRPr lang="nl-NL" dirty="0"/>
          </a:p>
        </p:txBody>
      </p:sp>
      <p:sp>
        <p:nvSpPr>
          <p:cNvPr id="6" name="Tijdelijke aanduiding voor dianummer 5">
            <a:extLst>
              <a:ext uri="{FF2B5EF4-FFF2-40B4-BE49-F238E27FC236}">
                <a16:creationId xmlns:a16="http://schemas.microsoft.com/office/drawing/2014/main" id="{BC4FF5F4-94E0-6776-95CA-DB2C9D2479AD}"/>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983275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3B3DC0-DD59-79D7-C01A-64F3521448E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DB87234-AE0D-39AC-0116-0540C56DBDB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8553EA4-514F-E9F3-BBB7-995A7C203F0B}"/>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5" name="Tijdelijke aanduiding voor voettekst 4">
            <a:extLst>
              <a:ext uri="{FF2B5EF4-FFF2-40B4-BE49-F238E27FC236}">
                <a16:creationId xmlns:a16="http://schemas.microsoft.com/office/drawing/2014/main" id="{2302FFF7-8BFE-8CA3-C363-94EA2189CC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8BA757-57F3-C840-AD71-94D75927908C}"/>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5860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DC0E7E9-8408-2353-A547-E0258B31FED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406C7B4-59F7-AC9A-C088-BD8FF9C130D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1F3EE1D-E50F-9BB8-8CCC-9B3EC1F55F5F}"/>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5" name="Tijdelijke aanduiding voor voettekst 4">
            <a:extLst>
              <a:ext uri="{FF2B5EF4-FFF2-40B4-BE49-F238E27FC236}">
                <a16:creationId xmlns:a16="http://schemas.microsoft.com/office/drawing/2014/main" id="{063C4D2C-55E9-E83B-47D9-EA8D4BED26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F8F215-56D6-7751-6254-07F0503D7C74}"/>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425345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5BE584-0B39-BC63-262F-271962844F2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78A7056-A902-BBCE-EF78-8E9F9B9AA23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080F2A-E060-E3D3-2A10-D4FDE63FFD91}"/>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5" name="Tijdelijke aanduiding voor voettekst 4">
            <a:extLst>
              <a:ext uri="{FF2B5EF4-FFF2-40B4-BE49-F238E27FC236}">
                <a16:creationId xmlns:a16="http://schemas.microsoft.com/office/drawing/2014/main" id="{00575986-CF7C-1311-CE9B-66C8E3A4AF4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16C7CA-B9DC-50D5-1F86-DEEBAFEBB24E}"/>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411904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59903B-B409-388E-1B55-05887C2D80A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0A42E95-3F0B-9E22-F7C5-F2CF6601B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CA6F1F6-8688-A9C7-CD38-309BFD3AB3D9}"/>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5" name="Tijdelijke aanduiding voor voettekst 4">
            <a:extLst>
              <a:ext uri="{FF2B5EF4-FFF2-40B4-BE49-F238E27FC236}">
                <a16:creationId xmlns:a16="http://schemas.microsoft.com/office/drawing/2014/main" id="{954069A8-1178-8A4F-5719-2930298E874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809AEEF-22FE-CB7D-011C-6BD567EC1339}"/>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725593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2A9F2-A4FA-BAD6-ADDA-1CB80858727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8E4B1D1-4063-7D96-545E-4D744C013C3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270C8123-C7B7-F074-C39A-0ABDC3FBD42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07F485F-08C9-B8FD-5CF4-698AADAF65F8}"/>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6" name="Tijdelijke aanduiding voor voettekst 5">
            <a:extLst>
              <a:ext uri="{FF2B5EF4-FFF2-40B4-BE49-F238E27FC236}">
                <a16:creationId xmlns:a16="http://schemas.microsoft.com/office/drawing/2014/main" id="{DC825F96-E594-AA9C-866A-0B4CEFCF095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3DC2493-E340-D1D2-5441-3BF95C218118}"/>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743674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49230A-8488-A0CB-CDEC-AEA0D175F1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2BD3EE0-8F42-C05C-0AE2-DFD443094E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012E110-1F7C-47CD-8CA0-2ED1829A651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F0B83B8-8035-E4DC-CFBA-0462A3AB26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60A0DAC-9578-AD15-284A-328B49F0CB2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4C5B5A7-D1CA-9FB7-CA66-71CA58913AA0}"/>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8" name="Tijdelijke aanduiding voor voettekst 7">
            <a:extLst>
              <a:ext uri="{FF2B5EF4-FFF2-40B4-BE49-F238E27FC236}">
                <a16:creationId xmlns:a16="http://schemas.microsoft.com/office/drawing/2014/main" id="{681D6D75-C6B0-AEC9-C8BF-62EBA3C9B0FD}"/>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8087DD4-CCFC-0198-E73D-D16B823ED7EF}"/>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88844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F8718-0922-3A41-616F-DAD3938139F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29907BA-04EA-E80C-D620-C9DDB3B2D25C}"/>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4" name="Tijdelijke aanduiding voor voettekst 3">
            <a:extLst>
              <a:ext uri="{FF2B5EF4-FFF2-40B4-BE49-F238E27FC236}">
                <a16:creationId xmlns:a16="http://schemas.microsoft.com/office/drawing/2014/main" id="{3E4D06F5-5343-8A8F-1F7E-EC31BFCDBE34}"/>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679FD53-3223-4405-E124-1DCC65BD1F36}"/>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337549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F4E41D4-B29F-C56D-37A0-A6B34BE8D96F}"/>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3" name="Tijdelijke aanduiding voor voettekst 2">
            <a:extLst>
              <a:ext uri="{FF2B5EF4-FFF2-40B4-BE49-F238E27FC236}">
                <a16:creationId xmlns:a16="http://schemas.microsoft.com/office/drawing/2014/main" id="{DF6E3259-710E-85E1-5946-601DE76F578E}"/>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E0715C4-7AD9-964B-59B5-48D65093E90D}"/>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41908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929857-2392-BEC5-28B1-201B34BCFFA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03D6109-53AF-5651-A6AE-F2BCE0BE5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798F076-2996-AE4A-8F34-D641C829A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D3C3A4E-F5F8-E69A-FCB4-8B0B0C721DF9}"/>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6" name="Tijdelijke aanduiding voor voettekst 5">
            <a:extLst>
              <a:ext uri="{FF2B5EF4-FFF2-40B4-BE49-F238E27FC236}">
                <a16:creationId xmlns:a16="http://schemas.microsoft.com/office/drawing/2014/main" id="{C98DAA25-EF46-3D46-116D-E53D3AB5191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F6A0BB8-2B44-5AF1-EF23-17A6B6F1DA0A}"/>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1054775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3990E-BC34-5EBE-0B42-05EA626E53E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13BF7FB-D5D3-2C2A-EB83-9790BB30B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3DE4C74-45C9-F81F-A5CC-704178E93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93F01CD-21FF-A01B-4FDD-4EF693D5F5B9}"/>
              </a:ext>
            </a:extLst>
          </p:cNvPr>
          <p:cNvSpPr>
            <a:spLocks noGrp="1"/>
          </p:cNvSpPr>
          <p:nvPr>
            <p:ph type="dt" sz="half" idx="10"/>
          </p:nvPr>
        </p:nvSpPr>
        <p:spPr/>
        <p:txBody>
          <a:bodyPr/>
          <a:lstStyle/>
          <a:p>
            <a:fld id="{C0B16B60-232B-3047-9199-7D7D2E100351}" type="datetimeFigureOut">
              <a:rPr lang="nl-NL" smtClean="0"/>
              <a:t>5-2-2024</a:t>
            </a:fld>
            <a:endParaRPr lang="nl-NL"/>
          </a:p>
        </p:txBody>
      </p:sp>
      <p:sp>
        <p:nvSpPr>
          <p:cNvPr id="6" name="Tijdelijke aanduiding voor voettekst 5">
            <a:extLst>
              <a:ext uri="{FF2B5EF4-FFF2-40B4-BE49-F238E27FC236}">
                <a16:creationId xmlns:a16="http://schemas.microsoft.com/office/drawing/2014/main" id="{3CFA6590-8904-B25A-7B42-053694C385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1531F47-DBE6-C773-EE36-9CBD755F85B0}"/>
              </a:ext>
            </a:extLst>
          </p:cNvPr>
          <p:cNvSpPr>
            <a:spLocks noGrp="1"/>
          </p:cNvSpPr>
          <p:nvPr>
            <p:ph type="sldNum" sz="quarter" idx="12"/>
          </p:nvPr>
        </p:nvSpPr>
        <p:spPr/>
        <p:txBody>
          <a:bodyPr/>
          <a:lstStyle/>
          <a:p>
            <a:fld id="{408D42A8-EF55-194D-8668-7C670D776AA1}" type="slidenum">
              <a:rPr lang="nl-NL" smtClean="0"/>
              <a:t>‹nr.›</a:t>
            </a:fld>
            <a:endParaRPr lang="nl-NL"/>
          </a:p>
        </p:txBody>
      </p:sp>
    </p:spTree>
    <p:extLst>
      <p:ext uri="{BB962C8B-B14F-4D97-AF65-F5344CB8AC3E}">
        <p14:creationId xmlns:p14="http://schemas.microsoft.com/office/powerpoint/2010/main" val="323262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652224D-CB78-55CC-B059-7A6368346A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A51A6ECE-4C03-8EDE-F21F-A9AEA5B6A8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AF76061D-7806-7AEC-F114-1187A31346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B16B60-232B-3047-9199-7D7D2E100351}" type="datetimeFigureOut">
              <a:rPr lang="nl-NL" smtClean="0"/>
              <a:t>5-2-2024</a:t>
            </a:fld>
            <a:endParaRPr lang="nl-NL"/>
          </a:p>
        </p:txBody>
      </p:sp>
      <p:sp>
        <p:nvSpPr>
          <p:cNvPr id="5" name="Tijdelijke aanduiding voor voettekst 4">
            <a:extLst>
              <a:ext uri="{FF2B5EF4-FFF2-40B4-BE49-F238E27FC236}">
                <a16:creationId xmlns:a16="http://schemas.microsoft.com/office/drawing/2014/main" id="{4B4E8CA5-525E-1255-5A9F-5155266C342F}"/>
              </a:ext>
            </a:extLst>
          </p:cNvPr>
          <p:cNvSpPr>
            <a:spLocks noGrp="1"/>
          </p:cNvSpPr>
          <p:nvPr>
            <p:ph type="ftr" sz="quarter" idx="3"/>
          </p:nvPr>
        </p:nvSpPr>
        <p:spPr>
          <a:xfrm>
            <a:off x="8506982" y="6381188"/>
            <a:ext cx="3505724" cy="365125"/>
          </a:xfrm>
          <a:prstGeom prst="rect">
            <a:avLst/>
          </a:prstGeom>
        </p:spPr>
        <p:txBody>
          <a:bodyPr vert="horz" lIns="91440" tIns="45720" rIns="91440" bIns="45720" rtlCol="0" anchor="ctr"/>
          <a:lstStyle>
            <a:lvl1pPr algn="r">
              <a:defRPr sz="2000" b="0" i="1">
                <a:solidFill>
                  <a:srgbClr val="57A4C1"/>
                </a:solidFill>
                <a:latin typeface="Axia" panose="020B0503030202020206" pitchFamily="34" charset="77"/>
                <a:ea typeface="Axia" panose="020B0503030202020206" pitchFamily="34" charset="77"/>
              </a:defRPr>
            </a:lvl1pPr>
          </a:lstStyle>
          <a:p>
            <a:r>
              <a:rPr lang="nl-NL" dirty="0"/>
              <a:t>De school voor je leven!</a:t>
            </a:r>
          </a:p>
        </p:txBody>
      </p:sp>
      <p:sp>
        <p:nvSpPr>
          <p:cNvPr id="6" name="Tijdelijke aanduiding voor dianummer 5">
            <a:extLst>
              <a:ext uri="{FF2B5EF4-FFF2-40B4-BE49-F238E27FC236}">
                <a16:creationId xmlns:a16="http://schemas.microsoft.com/office/drawing/2014/main" id="{A3FC1455-1F42-699B-CECA-27A767501D2A}"/>
              </a:ext>
            </a:extLst>
          </p:cNvPr>
          <p:cNvSpPr>
            <a:spLocks noGrp="1"/>
          </p:cNvSpPr>
          <p:nvPr>
            <p:ph type="sldNum" sz="quarter" idx="4"/>
          </p:nvPr>
        </p:nvSpPr>
        <p:spPr>
          <a:xfrm>
            <a:off x="1742934" y="6356349"/>
            <a:ext cx="7802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D42A8-EF55-194D-8668-7C670D776AA1}" type="slidenum">
              <a:rPr lang="nl-NL" smtClean="0"/>
              <a:t>‹nr.›</a:t>
            </a:fld>
            <a:endParaRPr lang="nl-NL"/>
          </a:p>
        </p:txBody>
      </p:sp>
      <p:sp>
        <p:nvSpPr>
          <p:cNvPr id="7" name="bg object 16">
            <a:extLst>
              <a:ext uri="{FF2B5EF4-FFF2-40B4-BE49-F238E27FC236}">
                <a16:creationId xmlns:a16="http://schemas.microsoft.com/office/drawing/2014/main" id="{ECEA20D8-DD0D-1585-C8AB-8C3AF6EFC89C}"/>
              </a:ext>
            </a:extLst>
          </p:cNvPr>
          <p:cNvSpPr/>
          <p:nvPr userDrawn="1"/>
        </p:nvSpPr>
        <p:spPr>
          <a:xfrm>
            <a:off x="-1551" y="-1800"/>
            <a:ext cx="72390" cy="6858000"/>
          </a:xfrm>
          <a:custGeom>
            <a:avLst/>
            <a:gdLst/>
            <a:ahLst/>
            <a:cxnLst/>
            <a:rect l="l" t="t" r="r" b="b"/>
            <a:pathLst>
              <a:path w="72390" h="10691495">
                <a:moveTo>
                  <a:pt x="71996" y="0"/>
                </a:moveTo>
                <a:lnTo>
                  <a:pt x="0" y="0"/>
                </a:lnTo>
                <a:lnTo>
                  <a:pt x="0" y="10691101"/>
                </a:lnTo>
                <a:lnTo>
                  <a:pt x="71996" y="10691101"/>
                </a:lnTo>
                <a:lnTo>
                  <a:pt x="71996" y="0"/>
                </a:lnTo>
                <a:close/>
              </a:path>
            </a:pathLst>
          </a:custGeom>
          <a:solidFill>
            <a:srgbClr val="123D68"/>
          </a:solidFill>
        </p:spPr>
        <p:txBody>
          <a:bodyPr wrap="square" lIns="0" tIns="0" rIns="0" bIns="0" rtlCol="0"/>
          <a:lstStyle/>
          <a:p>
            <a:endParaRPr/>
          </a:p>
        </p:txBody>
      </p:sp>
      <p:sp>
        <p:nvSpPr>
          <p:cNvPr id="8" name="bg object 17">
            <a:extLst>
              <a:ext uri="{FF2B5EF4-FFF2-40B4-BE49-F238E27FC236}">
                <a16:creationId xmlns:a16="http://schemas.microsoft.com/office/drawing/2014/main" id="{24D0A3EA-4918-A996-95F1-91F3E7AA9A1A}"/>
              </a:ext>
            </a:extLst>
          </p:cNvPr>
          <p:cNvSpPr/>
          <p:nvPr userDrawn="1"/>
        </p:nvSpPr>
        <p:spPr>
          <a:xfrm>
            <a:off x="70839" y="3425400"/>
            <a:ext cx="62230" cy="1713600"/>
          </a:xfrm>
          <a:custGeom>
            <a:avLst/>
            <a:gdLst/>
            <a:ahLst/>
            <a:cxnLst/>
            <a:rect l="l" t="t" r="r" b="b"/>
            <a:pathLst>
              <a:path w="62230" h="2693670">
                <a:moveTo>
                  <a:pt x="62204" y="0"/>
                </a:moveTo>
                <a:lnTo>
                  <a:pt x="0" y="0"/>
                </a:lnTo>
                <a:lnTo>
                  <a:pt x="0" y="2693149"/>
                </a:lnTo>
                <a:lnTo>
                  <a:pt x="62204" y="2693149"/>
                </a:lnTo>
                <a:lnTo>
                  <a:pt x="62204" y="0"/>
                </a:lnTo>
                <a:close/>
              </a:path>
            </a:pathLst>
          </a:custGeom>
          <a:solidFill>
            <a:srgbClr val="E83948"/>
          </a:solidFill>
        </p:spPr>
        <p:txBody>
          <a:bodyPr wrap="square" lIns="0" tIns="0" rIns="0" bIns="0" rtlCol="0"/>
          <a:lstStyle/>
          <a:p>
            <a:endParaRPr/>
          </a:p>
        </p:txBody>
      </p:sp>
      <p:sp>
        <p:nvSpPr>
          <p:cNvPr id="9" name="bg object 18">
            <a:extLst>
              <a:ext uri="{FF2B5EF4-FFF2-40B4-BE49-F238E27FC236}">
                <a16:creationId xmlns:a16="http://schemas.microsoft.com/office/drawing/2014/main" id="{97F20DC3-CF9C-F9EE-7CB9-A0DA482BF392}"/>
              </a:ext>
            </a:extLst>
          </p:cNvPr>
          <p:cNvSpPr/>
          <p:nvPr userDrawn="1"/>
        </p:nvSpPr>
        <p:spPr>
          <a:xfrm>
            <a:off x="70839" y="5140800"/>
            <a:ext cx="62230" cy="1713600"/>
          </a:xfrm>
          <a:custGeom>
            <a:avLst/>
            <a:gdLst/>
            <a:ahLst/>
            <a:cxnLst/>
            <a:rect l="l" t="t" r="r" b="b"/>
            <a:pathLst>
              <a:path w="62230" h="2680970">
                <a:moveTo>
                  <a:pt x="62204" y="0"/>
                </a:moveTo>
                <a:lnTo>
                  <a:pt x="0" y="0"/>
                </a:lnTo>
                <a:lnTo>
                  <a:pt x="0" y="2680373"/>
                </a:lnTo>
                <a:lnTo>
                  <a:pt x="62204" y="2680373"/>
                </a:lnTo>
                <a:lnTo>
                  <a:pt x="62204" y="0"/>
                </a:lnTo>
                <a:close/>
              </a:path>
            </a:pathLst>
          </a:custGeom>
          <a:solidFill>
            <a:srgbClr val="5BA5C2"/>
          </a:solidFill>
        </p:spPr>
        <p:txBody>
          <a:bodyPr wrap="square" lIns="0" tIns="0" rIns="0" bIns="0" rtlCol="0"/>
          <a:lstStyle/>
          <a:p>
            <a:endParaRPr/>
          </a:p>
        </p:txBody>
      </p:sp>
      <p:sp>
        <p:nvSpPr>
          <p:cNvPr id="10" name="bg object 19">
            <a:extLst>
              <a:ext uri="{FF2B5EF4-FFF2-40B4-BE49-F238E27FC236}">
                <a16:creationId xmlns:a16="http://schemas.microsoft.com/office/drawing/2014/main" id="{05544FE9-976D-82B0-978F-FA3ADDB5D185}"/>
              </a:ext>
            </a:extLst>
          </p:cNvPr>
          <p:cNvSpPr/>
          <p:nvPr userDrawn="1"/>
        </p:nvSpPr>
        <p:spPr>
          <a:xfrm>
            <a:off x="70839" y="1712700"/>
            <a:ext cx="62230" cy="1713600"/>
          </a:xfrm>
          <a:custGeom>
            <a:avLst/>
            <a:gdLst/>
            <a:ahLst/>
            <a:cxnLst/>
            <a:rect l="l" t="t" r="r" b="b"/>
            <a:pathLst>
              <a:path w="62230" h="2667000">
                <a:moveTo>
                  <a:pt x="0" y="2666415"/>
                </a:moveTo>
                <a:lnTo>
                  <a:pt x="62204" y="2666415"/>
                </a:lnTo>
                <a:lnTo>
                  <a:pt x="62204" y="0"/>
                </a:lnTo>
                <a:lnTo>
                  <a:pt x="0" y="0"/>
                </a:lnTo>
                <a:lnTo>
                  <a:pt x="0" y="2666415"/>
                </a:lnTo>
                <a:close/>
              </a:path>
            </a:pathLst>
          </a:custGeom>
          <a:solidFill>
            <a:srgbClr val="8B213D"/>
          </a:solidFill>
        </p:spPr>
        <p:txBody>
          <a:bodyPr wrap="square" lIns="0" tIns="0" rIns="0" bIns="0" rtlCol="0"/>
          <a:lstStyle/>
          <a:p>
            <a:endParaRPr/>
          </a:p>
        </p:txBody>
      </p:sp>
      <p:sp>
        <p:nvSpPr>
          <p:cNvPr id="11" name="bg object 20">
            <a:extLst>
              <a:ext uri="{FF2B5EF4-FFF2-40B4-BE49-F238E27FC236}">
                <a16:creationId xmlns:a16="http://schemas.microsoft.com/office/drawing/2014/main" id="{F33FDAA1-3A8B-264D-C37C-397CFC747064}"/>
              </a:ext>
            </a:extLst>
          </p:cNvPr>
          <p:cNvSpPr/>
          <p:nvPr userDrawn="1"/>
        </p:nvSpPr>
        <p:spPr>
          <a:xfrm>
            <a:off x="70839" y="-2700"/>
            <a:ext cx="62230" cy="1713600"/>
          </a:xfrm>
          <a:custGeom>
            <a:avLst/>
            <a:gdLst/>
            <a:ahLst/>
            <a:cxnLst/>
            <a:rect l="l" t="t" r="r" b="b"/>
            <a:pathLst>
              <a:path w="62230" h="2654300">
                <a:moveTo>
                  <a:pt x="62204" y="0"/>
                </a:moveTo>
                <a:lnTo>
                  <a:pt x="0" y="0"/>
                </a:lnTo>
                <a:lnTo>
                  <a:pt x="0" y="2653919"/>
                </a:lnTo>
                <a:lnTo>
                  <a:pt x="62204" y="2653919"/>
                </a:lnTo>
                <a:lnTo>
                  <a:pt x="62204" y="0"/>
                </a:lnTo>
                <a:close/>
              </a:path>
            </a:pathLst>
          </a:custGeom>
          <a:solidFill>
            <a:srgbClr val="123D68"/>
          </a:solidFill>
        </p:spPr>
        <p:txBody>
          <a:bodyPr wrap="square" lIns="0" tIns="0" rIns="0" bIns="0" rtlCol="0"/>
          <a:lstStyle/>
          <a:p>
            <a:endParaRPr/>
          </a:p>
        </p:txBody>
      </p:sp>
    </p:spTree>
    <p:extLst>
      <p:ext uri="{BB962C8B-B14F-4D97-AF65-F5344CB8AC3E}">
        <p14:creationId xmlns:p14="http://schemas.microsoft.com/office/powerpoint/2010/main" val="3648233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spc="80" baseline="0">
          <a:solidFill>
            <a:srgbClr val="0F3D69"/>
          </a:solidFill>
          <a:latin typeface="Axia Stencil Black" panose="020B0A03030202020206" pitchFamily="34" charset="77"/>
          <a:ea typeface="Axia Stencil Black" panose="020B0A03030202020206" pitchFamily="34"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xia Light" panose="020B0303030202020206" pitchFamily="34" charset="77"/>
          <a:ea typeface="Axia Light" panose="020B0303030202020206" pitchFamily="34"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xia Light" panose="020B0303030202020206" pitchFamily="34" charset="77"/>
          <a:ea typeface="Axia Light" panose="020B0303030202020206" pitchFamily="34"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xia Light" panose="020B0303030202020206" pitchFamily="34" charset="77"/>
          <a:ea typeface="Axia Light" panose="020B0303030202020206" pitchFamily="34"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xia Light" panose="020B0303030202020206" pitchFamily="34" charset="77"/>
          <a:ea typeface="Axia Light" panose="020B0303030202020206" pitchFamily="34"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examenblad.n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ww.rijksoverheid.nl/onderwerpen/eindexamens/vwo/eindexameneisen-vwo" TargetMode="External"/><Relationship Id="rId2" Type="http://schemas.openxmlformats.org/officeDocument/2006/relationships/hyperlink" Target="https://www.rijksoverheid.nl/onderwerpen/eindexamens/havo/eindexameneisen-havo" TargetMode="External"/><Relationship Id="rId1" Type="http://schemas.openxmlformats.org/officeDocument/2006/relationships/slideLayout" Target="../slideLayouts/slideLayout2.xml"/><Relationship Id="rId4" Type="http://schemas.openxmlformats.org/officeDocument/2006/relationships/hyperlink" Target="https://rsg-enkhuizen.nl/examenreglemen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google.nl/url?sa=i&amp;rct=j&amp;q=&amp;esrc=s&amp;frm=1&amp;source=images&amp;cd=&amp;cad=rja&amp;uact=8&amp;ved=0CAcQjRw&amp;url=https://marjoleine107.wordpress.com/2014/05/12/examens/&amp;ei=mO7EVIzqHIKuPfyzgegO&amp;bvm=bv.84349003,d.ZWU&amp;psig=AFQjCNEAYtWmLe-RLZqiwJD7y7FeE4DoPA&amp;ust=142227865051479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DA733-4F7F-A788-07BD-80BCB496B97F}"/>
              </a:ext>
            </a:extLst>
          </p:cNvPr>
          <p:cNvSpPr>
            <a:spLocks noGrp="1"/>
          </p:cNvSpPr>
          <p:nvPr>
            <p:ph type="ctrTitle"/>
          </p:nvPr>
        </p:nvSpPr>
        <p:spPr/>
        <p:txBody>
          <a:bodyPr/>
          <a:lstStyle/>
          <a:p>
            <a:r>
              <a:rPr lang="nl-NL" dirty="0"/>
              <a:t>Van harte welkom</a:t>
            </a:r>
            <a:endParaRPr lang="nl-NL" dirty="0">
              <a:solidFill>
                <a:srgbClr val="0F3D69"/>
              </a:solidFill>
              <a:latin typeface="Axia Stencil Black" panose="020B0A03030202020206" pitchFamily="34" charset="77"/>
              <a:ea typeface="Axia Stencil Black" panose="020B0A03030202020206" pitchFamily="34" charset="77"/>
            </a:endParaRPr>
          </a:p>
        </p:txBody>
      </p:sp>
      <p:sp>
        <p:nvSpPr>
          <p:cNvPr id="3" name="Ondertitel 2">
            <a:extLst>
              <a:ext uri="{FF2B5EF4-FFF2-40B4-BE49-F238E27FC236}">
                <a16:creationId xmlns:a16="http://schemas.microsoft.com/office/drawing/2014/main" id="{FB65A3EE-00BB-42F7-2347-B1A661EB82AF}"/>
              </a:ext>
            </a:extLst>
          </p:cNvPr>
          <p:cNvSpPr>
            <a:spLocks noGrp="1"/>
          </p:cNvSpPr>
          <p:nvPr>
            <p:ph type="subTitle" idx="1"/>
          </p:nvPr>
        </p:nvSpPr>
        <p:spPr/>
        <p:txBody>
          <a:bodyPr/>
          <a:lstStyle/>
          <a:p>
            <a:r>
              <a:rPr lang="nl-NL" dirty="0">
                <a:solidFill>
                  <a:srgbClr val="57A4C1"/>
                </a:solidFill>
                <a:latin typeface="Axia" panose="020B0503030202020206" pitchFamily="34" charset="77"/>
                <a:ea typeface="Axia" panose="020B0503030202020206" pitchFamily="34" charset="77"/>
              </a:rPr>
              <a:t>Examenzaken</a:t>
            </a:r>
          </a:p>
        </p:txBody>
      </p:sp>
      <p:pic>
        <p:nvPicPr>
          <p:cNvPr id="23" name="Afbeelding 22">
            <a:extLst>
              <a:ext uri="{FF2B5EF4-FFF2-40B4-BE49-F238E27FC236}">
                <a16:creationId xmlns:a16="http://schemas.microsoft.com/office/drawing/2014/main" id="{CF200EB0-A8AA-5E16-772F-062348DBFDCB}"/>
              </a:ext>
            </a:extLst>
          </p:cNvPr>
          <p:cNvPicPr>
            <a:picLocks noChangeAspect="1"/>
          </p:cNvPicPr>
          <p:nvPr/>
        </p:nvPicPr>
        <p:blipFill>
          <a:blip r:embed="rId2"/>
          <a:stretch>
            <a:fillRect/>
          </a:stretch>
        </p:blipFill>
        <p:spPr>
          <a:xfrm>
            <a:off x="107575" y="5349875"/>
            <a:ext cx="1721225" cy="1721225"/>
          </a:xfrm>
          <a:prstGeom prst="rect">
            <a:avLst/>
          </a:prstGeom>
        </p:spPr>
      </p:pic>
    </p:spTree>
    <p:extLst>
      <p:ext uri="{BB962C8B-B14F-4D97-AF65-F5344CB8AC3E}">
        <p14:creationId xmlns:p14="http://schemas.microsoft.com/office/powerpoint/2010/main" val="350508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Schoolexamens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a:bodyPr>
          <a:lstStyle/>
          <a:p>
            <a:pPr marL="0" indent="0">
              <a:buNone/>
            </a:pPr>
            <a:endParaRPr lang="nl-NL" dirty="0"/>
          </a:p>
          <a:p>
            <a:pPr marL="0" indent="0">
              <a:buNone/>
            </a:pPr>
            <a:r>
              <a:rPr lang="nl-NL" dirty="0"/>
              <a:t>Alle onderdelen van het SE moeten afgerond zijn om aan het examen te mogen beginnen: de tentamens, praktische opdrachten en het profielwerkstuk. De exameneisen zijn per vak verschillend.</a:t>
            </a:r>
          </a:p>
        </p:txBody>
      </p:sp>
    </p:spTree>
    <p:extLst>
      <p:ext uri="{BB962C8B-B14F-4D97-AF65-F5344CB8AC3E}">
        <p14:creationId xmlns:p14="http://schemas.microsoft.com/office/powerpoint/2010/main" val="3162594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Schoolexamens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fontScale="85000" lnSpcReduction="20000"/>
          </a:bodyPr>
          <a:lstStyle/>
          <a:p>
            <a:pPr marL="0" indent="0">
              <a:buNone/>
            </a:pPr>
            <a:endParaRPr lang="nl-NL" dirty="0"/>
          </a:p>
          <a:p>
            <a:pPr marL="0" indent="0">
              <a:buNone/>
            </a:pPr>
            <a:r>
              <a:rPr lang="nl-NL" dirty="0"/>
              <a:t>Havo</a:t>
            </a:r>
          </a:p>
          <a:p>
            <a:pPr marL="0" indent="0">
              <a:buNone/>
            </a:pPr>
            <a:r>
              <a:rPr lang="nl-NL" dirty="0"/>
              <a:t>De cijfers uit de voorexamenklas H4 tellen voor 20% mee in het eindcijfer van het SE en de cijfers uit de examenklas H5 tellen mee voor 80%. </a:t>
            </a:r>
          </a:p>
          <a:p>
            <a:pPr marL="0" indent="0">
              <a:buNone/>
            </a:pPr>
            <a:endParaRPr lang="nl-NL" dirty="0"/>
          </a:p>
          <a:p>
            <a:pPr marL="0" indent="0">
              <a:buNone/>
            </a:pPr>
            <a:r>
              <a:rPr lang="nl-NL" dirty="0"/>
              <a:t>Atheneum </a:t>
            </a:r>
          </a:p>
          <a:p>
            <a:pPr marL="0" indent="0">
              <a:buNone/>
            </a:pPr>
            <a:r>
              <a:rPr lang="nl-NL" dirty="0"/>
              <a:t>De cijfers die in A4 worden behaald tellen niet mee voor de eindcijfers van het SE. Op basis van deze cijfers wordt wel de overgang bepaald. In A4 wordt wel gewerkt met een PTA. De cijfers uit A5 tellen voor 20% mee in het eindcijfer van het SE en de cijfers uit A6 tellen mee voor 80%. Uitzondering hierop zijn de vakken maatschappijleer, profielwerkstuk, academische vaardigheden en cultureel kunstzinnige vorming en </a:t>
            </a:r>
            <a:r>
              <a:rPr lang="nl-NL" dirty="0" err="1"/>
              <a:t>global</a:t>
            </a:r>
            <a:r>
              <a:rPr lang="nl-NL" dirty="0"/>
              <a:t> </a:t>
            </a:r>
            <a:r>
              <a:rPr lang="nl-NL" dirty="0" err="1"/>
              <a:t>perspectives</a:t>
            </a:r>
            <a:r>
              <a:rPr lang="nl-NL" dirty="0"/>
              <a:t>. Deze vakken behalen in A4 en A5 cijfers die meetellen op de cijferlijst van het examen.</a:t>
            </a:r>
          </a:p>
        </p:txBody>
      </p:sp>
    </p:spTree>
    <p:extLst>
      <p:ext uri="{BB962C8B-B14F-4D97-AF65-F5344CB8AC3E}">
        <p14:creationId xmlns:p14="http://schemas.microsoft.com/office/powerpoint/2010/main" val="226672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06BD0A-0572-4577-8962-1489B889B5A7}"/>
              </a:ext>
            </a:extLst>
          </p:cNvPr>
          <p:cNvSpPr>
            <a:spLocks noGrp="1"/>
          </p:cNvSpPr>
          <p:nvPr>
            <p:ph type="title"/>
          </p:nvPr>
        </p:nvSpPr>
        <p:spPr/>
        <p:txBody>
          <a:bodyPr/>
          <a:lstStyle/>
          <a:p>
            <a:r>
              <a:rPr lang="nl-NL" dirty="0"/>
              <a:t>Centraal schriftelijke examens</a:t>
            </a:r>
          </a:p>
        </p:txBody>
      </p:sp>
      <p:sp>
        <p:nvSpPr>
          <p:cNvPr id="3" name="Tijdelijke aanduiding voor inhoud 2">
            <a:extLst>
              <a:ext uri="{FF2B5EF4-FFF2-40B4-BE49-F238E27FC236}">
                <a16:creationId xmlns:a16="http://schemas.microsoft.com/office/drawing/2014/main" id="{B23117ED-4CA1-402F-8C37-26B63406503F}"/>
              </a:ext>
            </a:extLst>
          </p:cNvPr>
          <p:cNvSpPr>
            <a:spLocks noGrp="1"/>
          </p:cNvSpPr>
          <p:nvPr>
            <p:ph idx="1"/>
          </p:nvPr>
        </p:nvSpPr>
        <p:spPr/>
        <p:txBody>
          <a:bodyPr/>
          <a:lstStyle/>
          <a:p>
            <a:endParaRPr lang="nl-NL" dirty="0"/>
          </a:p>
        </p:txBody>
      </p:sp>
    </p:spTree>
    <p:extLst>
      <p:ext uri="{BB962C8B-B14F-4D97-AF65-F5344CB8AC3E}">
        <p14:creationId xmlns:p14="http://schemas.microsoft.com/office/powerpoint/2010/main" val="154829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Centraal schriftelijke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fontScale="92500" lnSpcReduction="10000"/>
          </a:bodyPr>
          <a:lstStyle/>
          <a:p>
            <a:pPr marL="0" indent="0">
              <a:buNone/>
            </a:pPr>
            <a:r>
              <a:rPr lang="nl-NL" sz="2800" dirty="0">
                <a:latin typeface="Arial" panose="020B0604020202020204" pitchFamily="34" charset="0"/>
                <a:cs typeface="Arial" panose="020B0604020202020204" pitchFamily="34" charset="0"/>
              </a:rPr>
              <a:t>Tijdvak 1 (start in 2024 op 14 mei)</a:t>
            </a:r>
          </a:p>
          <a:p>
            <a:r>
              <a:rPr lang="nl-NL" sz="2800" dirty="0">
                <a:latin typeface="Arial" panose="020B0604020202020204" pitchFamily="34" charset="0"/>
                <a:cs typeface="Arial" panose="020B0604020202020204" pitchFamily="34" charset="0"/>
              </a:rPr>
              <a:t>Start na de meivakantie, ongeveer twee/drie weken achter elkaar examens</a:t>
            </a:r>
          </a:p>
          <a:p>
            <a:r>
              <a:rPr lang="nl-NL" sz="2800" dirty="0">
                <a:latin typeface="Arial" panose="020B0604020202020204" pitchFamily="34" charset="0"/>
                <a:cs typeface="Arial" panose="020B0604020202020204" pitchFamily="34" charset="0"/>
              </a:rPr>
              <a:t>Maximaal twee examens per dag (ochtendzitting start om 09.00, middagzitting om 13.30), soms een dag vrij tussendoor</a:t>
            </a:r>
          </a:p>
          <a:p>
            <a:r>
              <a:rPr lang="nl-NL" sz="2800" dirty="0">
                <a:latin typeface="Arial" panose="020B0604020202020204" pitchFamily="34" charset="0"/>
                <a:cs typeface="Arial" panose="020B0604020202020204" pitchFamily="34" charset="0"/>
              </a:rPr>
              <a:t>Examenrooster op </a:t>
            </a:r>
            <a:r>
              <a:rPr lang="nl-NL" sz="2800" dirty="0">
                <a:latin typeface="Arial" panose="020B0604020202020204" pitchFamily="34" charset="0"/>
                <a:cs typeface="Arial" panose="020B0604020202020204" pitchFamily="34" charset="0"/>
                <a:hlinkClick r:id="rId2"/>
              </a:rPr>
              <a:t>www.examenblad.nl</a:t>
            </a:r>
            <a:endParaRPr lang="nl-NL" sz="2800" dirty="0">
              <a:latin typeface="Arial" panose="020B0604020202020204" pitchFamily="34" charset="0"/>
              <a:cs typeface="Arial" panose="020B0604020202020204" pitchFamily="34" charset="0"/>
            </a:endParaRP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Tijdvak 2 (start in 2024 op 18 juni)</a:t>
            </a:r>
          </a:p>
          <a:p>
            <a:r>
              <a:rPr lang="nl-NL" sz="2800" dirty="0">
                <a:latin typeface="Arial" panose="020B0604020202020204" pitchFamily="34" charset="0"/>
                <a:cs typeface="Arial" panose="020B0604020202020204" pitchFamily="34" charset="0"/>
              </a:rPr>
              <a:t>Herkansingen: je mag maximaal </a:t>
            </a:r>
            <a:r>
              <a:rPr lang="nl-NL" dirty="0">
                <a:latin typeface="Arial" panose="020B0604020202020204" pitchFamily="34" charset="0"/>
                <a:cs typeface="Arial" panose="020B0604020202020204" pitchFamily="34" charset="0"/>
              </a:rPr>
              <a:t>éé</a:t>
            </a:r>
            <a:r>
              <a:rPr lang="nl-NL" sz="2800" dirty="0">
                <a:latin typeface="Arial" panose="020B0604020202020204" pitchFamily="34" charset="0"/>
                <a:cs typeface="Arial" panose="020B0604020202020204" pitchFamily="34" charset="0"/>
              </a:rPr>
              <a:t>n examen herkansen. Hoogste cijfer telt. </a:t>
            </a:r>
            <a:endParaRPr lang="nl-NL" dirty="0"/>
          </a:p>
          <a:p>
            <a:pPr marL="0" indent="0">
              <a:buNone/>
            </a:pPr>
            <a:endParaRPr lang="nl-NL" dirty="0"/>
          </a:p>
        </p:txBody>
      </p:sp>
    </p:spTree>
    <p:extLst>
      <p:ext uri="{BB962C8B-B14F-4D97-AF65-F5344CB8AC3E}">
        <p14:creationId xmlns:p14="http://schemas.microsoft.com/office/powerpoint/2010/main" val="48160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Centraal schriftelijke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a:bodyPr>
          <a:lstStyle/>
          <a:p>
            <a:pPr marL="0" indent="0">
              <a:buNone/>
            </a:pPr>
            <a:r>
              <a:rPr lang="nl-NL" sz="2800" dirty="0">
                <a:latin typeface="Arial" panose="020B0604020202020204" pitchFamily="34" charset="0"/>
                <a:cs typeface="Arial" panose="020B0604020202020204" pitchFamily="34" charset="0"/>
              </a:rPr>
              <a:t>Tijdvak 1 </a:t>
            </a:r>
          </a:p>
          <a:p>
            <a:pPr marL="0" indent="0">
              <a:buNone/>
            </a:pPr>
            <a:r>
              <a:rPr lang="nl-NL" sz="2800" dirty="0">
                <a:latin typeface="Arial" panose="020B0604020202020204" pitchFamily="34" charset="0"/>
                <a:cs typeface="Arial" panose="020B0604020202020204" pitchFamily="34" charset="0"/>
              </a:rPr>
              <a:t>12 juni </a:t>
            </a:r>
            <a:r>
              <a:rPr lang="nl-NL" sz="2800" dirty="0" err="1">
                <a:latin typeface="Arial" panose="020B0604020202020204" pitchFamily="34" charset="0"/>
                <a:cs typeface="Arial" panose="020B0604020202020204" pitchFamily="34" charset="0"/>
              </a:rPr>
              <a:t>uitslagdag</a:t>
            </a:r>
            <a:r>
              <a:rPr lang="nl-NL" sz="2800" dirty="0">
                <a:latin typeface="Arial" panose="020B0604020202020204" pitchFamily="34" charset="0"/>
                <a:cs typeface="Arial" panose="020B0604020202020204" pitchFamily="34" charset="0"/>
              </a:rPr>
              <a:t> </a:t>
            </a:r>
          </a:p>
          <a:p>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Tijdvak 2 </a:t>
            </a:r>
          </a:p>
          <a:p>
            <a:pPr marL="0" indent="0">
              <a:buNone/>
            </a:pPr>
            <a:r>
              <a:rPr lang="nl-NL" dirty="0">
                <a:latin typeface="Arial" panose="020B0604020202020204" pitchFamily="34" charset="0"/>
                <a:cs typeface="Arial" panose="020B0604020202020204" pitchFamily="34" charset="0"/>
              </a:rPr>
              <a:t>2</a:t>
            </a:r>
            <a:r>
              <a:rPr lang="nl-NL" sz="2800" dirty="0">
                <a:latin typeface="Arial" panose="020B0604020202020204" pitchFamily="34" charset="0"/>
                <a:cs typeface="Arial" panose="020B0604020202020204" pitchFamily="34" charset="0"/>
              </a:rPr>
              <a:t> juli </a:t>
            </a:r>
            <a:r>
              <a:rPr lang="nl-NL" sz="2800" dirty="0" err="1">
                <a:latin typeface="Arial" panose="020B0604020202020204" pitchFamily="34" charset="0"/>
                <a:cs typeface="Arial" panose="020B0604020202020204" pitchFamily="34" charset="0"/>
              </a:rPr>
              <a:t>uitslagdag</a:t>
            </a:r>
            <a:endParaRPr lang="nl-NL" dirty="0"/>
          </a:p>
          <a:p>
            <a:pPr marL="0" indent="0">
              <a:buNone/>
            </a:pPr>
            <a:endParaRPr lang="nl-NL" dirty="0"/>
          </a:p>
        </p:txBody>
      </p:sp>
    </p:spTree>
    <p:extLst>
      <p:ext uri="{BB962C8B-B14F-4D97-AF65-F5344CB8AC3E}">
        <p14:creationId xmlns:p14="http://schemas.microsoft.com/office/powerpoint/2010/main" val="398537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2AF980E-3661-4C3F-96FC-DBE4C3A395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9100" b="14368"/>
          <a:stretch/>
        </p:blipFill>
        <p:spPr>
          <a:xfrm>
            <a:off x="20" y="10"/>
            <a:ext cx="12191980" cy="6857990"/>
          </a:xfrm>
          <a:prstGeom prst="rect">
            <a:avLst/>
          </a:prstGeom>
          <a:noFill/>
        </p:spPr>
      </p:pic>
    </p:spTree>
    <p:extLst>
      <p:ext uri="{BB962C8B-B14F-4D97-AF65-F5344CB8AC3E}">
        <p14:creationId xmlns:p14="http://schemas.microsoft.com/office/powerpoint/2010/main" val="2969625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Centraal schriftelijke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fontScale="77500" lnSpcReduction="20000"/>
          </a:bodyPr>
          <a:lstStyle/>
          <a:p>
            <a:pPr marL="0" indent="0">
              <a:buNone/>
            </a:pPr>
            <a:r>
              <a:rPr lang="nl-NL" b="1" dirty="0">
                <a:latin typeface="Arial" panose="020B0604020202020204" pitchFamily="34" charset="0"/>
                <a:cs typeface="Arial" panose="020B0604020202020204" pitchFamily="34" charset="0"/>
              </a:rPr>
              <a:t>Praktisch</a:t>
            </a:r>
          </a:p>
          <a:p>
            <a:r>
              <a:rPr lang="nl-NL" sz="2800" dirty="0">
                <a:latin typeface="Arial" panose="020B0604020202020204" pitchFamily="34" charset="0"/>
                <a:cs typeface="Arial" panose="020B0604020202020204" pitchFamily="34" charset="0"/>
              </a:rPr>
              <a:t>CSE tijdvak 1 in De Drecht, tijdvak 2 in de gymzaal</a:t>
            </a:r>
          </a:p>
          <a:p>
            <a:r>
              <a:rPr lang="nl-NL" sz="2800" dirty="0">
                <a:latin typeface="Arial" panose="020B0604020202020204" pitchFamily="34" charset="0"/>
                <a:cs typeface="Arial" panose="020B0604020202020204" pitchFamily="34" charset="0"/>
              </a:rPr>
              <a:t>Iedereen heeft een vaste plaats</a:t>
            </a:r>
          </a:p>
          <a:p>
            <a:r>
              <a:rPr lang="nl-NL" sz="2800" dirty="0">
                <a:latin typeface="Arial" panose="020B0604020202020204" pitchFamily="34" charset="0"/>
                <a:cs typeface="Arial" panose="020B0604020202020204" pitchFamily="34" charset="0"/>
              </a:rPr>
              <a:t>Kwartier van tevoren aanwezig</a:t>
            </a:r>
          </a:p>
          <a:p>
            <a:r>
              <a:rPr lang="nl-NL" sz="2800" dirty="0">
                <a:latin typeface="Arial" panose="020B0604020202020204" pitchFamily="34" charset="0"/>
                <a:cs typeface="Arial" panose="020B0604020202020204" pitchFamily="34" charset="0"/>
              </a:rPr>
              <a:t>Alleen pen/potlood/gum en toegestane hulpmiddelen mee</a:t>
            </a:r>
          </a:p>
          <a:p>
            <a:r>
              <a:rPr lang="nl-NL" sz="2800" dirty="0">
                <a:latin typeface="Arial" panose="020B0604020202020204" pitchFamily="34" charset="0"/>
                <a:cs typeface="Arial" panose="020B0604020202020204" pitchFamily="34" charset="0"/>
              </a:rPr>
              <a:t>Doorhalen i.p.v. correctielak</a:t>
            </a:r>
          </a:p>
          <a:p>
            <a:r>
              <a:rPr lang="nl-NL" sz="2800" dirty="0">
                <a:latin typeface="Arial" panose="020B0604020202020204" pitchFamily="34" charset="0"/>
                <a:cs typeface="Arial" panose="020B0604020202020204" pitchFamily="34" charset="0"/>
              </a:rPr>
              <a:t>Geen telefoons, </a:t>
            </a:r>
            <a:r>
              <a:rPr lang="nl-NL" sz="2800" dirty="0" err="1">
                <a:latin typeface="Arial" panose="020B0604020202020204" pitchFamily="34" charset="0"/>
                <a:cs typeface="Arial" panose="020B0604020202020204" pitchFamily="34" charset="0"/>
              </a:rPr>
              <a:t>iPads</a:t>
            </a:r>
            <a:r>
              <a:rPr lang="nl-NL" sz="2800" dirty="0">
                <a:latin typeface="Arial" panose="020B0604020202020204" pitchFamily="34" charset="0"/>
                <a:cs typeface="Arial" panose="020B0604020202020204" pitchFamily="34" charset="0"/>
              </a:rPr>
              <a:t>, smartwatches, oortjes etc.</a:t>
            </a:r>
          </a:p>
          <a:p>
            <a:r>
              <a:rPr lang="nl-NL" sz="2800" dirty="0">
                <a:latin typeface="Arial" panose="020B0604020202020204" pitchFamily="34" charset="0"/>
                <a:cs typeface="Arial" panose="020B0604020202020204" pitchFamily="34" charset="0"/>
              </a:rPr>
              <a:t>Oordoppen toegestaan</a:t>
            </a:r>
          </a:p>
          <a:p>
            <a:r>
              <a:rPr lang="nl-NL" sz="2800" dirty="0">
                <a:latin typeface="Arial" panose="020B0604020202020204" pitchFamily="34" charset="0"/>
                <a:cs typeface="Arial" panose="020B0604020202020204" pitchFamily="34" charset="0"/>
              </a:rPr>
              <a:t>Geen eten (evt. wel druivensuiker, reepjes, e.d. moet uit de verpakking op tafel worden gelegd).</a:t>
            </a:r>
          </a:p>
          <a:p>
            <a:r>
              <a:rPr lang="nl-NL" sz="2800" dirty="0">
                <a:latin typeface="Arial" panose="020B0604020202020204" pitchFamily="34" charset="0"/>
                <a:cs typeface="Arial" panose="020B0604020202020204" pitchFamily="34" charset="0"/>
              </a:rPr>
              <a:t>Doorzichtige dopper of doorzichtig flesje met water mag</a:t>
            </a:r>
          </a:p>
          <a:p>
            <a:r>
              <a:rPr lang="nl-NL" dirty="0">
                <a:latin typeface="Arial" panose="020B0604020202020204" pitchFamily="34" charset="0"/>
                <a:cs typeface="Arial" panose="020B0604020202020204" pitchFamily="34" charset="0"/>
              </a:rPr>
              <a:t>Ergens last van tijdens een examenonderdeel? Meld dit direct bij de surveillant. </a:t>
            </a:r>
            <a:endParaRPr lang="nl-NL" dirty="0"/>
          </a:p>
        </p:txBody>
      </p:sp>
    </p:spTree>
    <p:extLst>
      <p:ext uri="{BB962C8B-B14F-4D97-AF65-F5344CB8AC3E}">
        <p14:creationId xmlns:p14="http://schemas.microsoft.com/office/powerpoint/2010/main" val="549678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Centraal schriftelijke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a:bodyPr>
          <a:lstStyle/>
          <a:p>
            <a:pPr marL="0" indent="0">
              <a:buNone/>
            </a:pPr>
            <a:r>
              <a:rPr lang="nl-NL" b="1" dirty="0">
                <a:latin typeface="Arial" panose="020B0604020202020204" pitchFamily="34" charset="0"/>
                <a:cs typeface="Arial" panose="020B0604020202020204" pitchFamily="34" charset="0"/>
              </a:rPr>
              <a:t>Praktisch</a:t>
            </a:r>
          </a:p>
          <a:p>
            <a:pPr marL="0" indent="0">
              <a:buNone/>
            </a:pPr>
            <a:r>
              <a:rPr lang="nl-NL" dirty="0">
                <a:latin typeface="Arial" panose="020B0604020202020204" pitchFamily="34" charset="0"/>
                <a:cs typeface="Arial" panose="020B0604020202020204" pitchFamily="34" charset="0"/>
              </a:rPr>
              <a:t>Te laat voor een examen</a:t>
            </a:r>
          </a:p>
          <a:p>
            <a:pPr marL="342900" lvl="1" indent="0">
              <a:buSzPct val="71000"/>
              <a:buNone/>
            </a:pPr>
            <a:endParaRPr lang="nl-NL" dirty="0">
              <a:latin typeface="Arial" panose="020B0604020202020204" pitchFamily="34" charset="0"/>
              <a:cs typeface="Arial" panose="020B0604020202020204" pitchFamily="34" charset="0"/>
            </a:endParaRPr>
          </a:p>
          <a:p>
            <a:pPr lvl="1">
              <a:buSzPct val="130000"/>
              <a:buFont typeface="Arial" panose="020B0604020202020204" pitchFamily="34" charset="0"/>
              <a:buChar char="•"/>
            </a:pPr>
            <a:r>
              <a:rPr lang="nl-NL" dirty="0">
                <a:latin typeface="Arial" panose="020B0604020202020204" pitchFamily="34" charset="0"/>
                <a:cs typeface="Arial" panose="020B0604020202020204" pitchFamily="34" charset="0"/>
              </a:rPr>
              <a:t>Tot uiterlijk een half uur na aanvang van het examen word je nog toegelaten tot het examen;</a:t>
            </a:r>
          </a:p>
          <a:p>
            <a:pPr lvl="1">
              <a:buSzPct val="130000"/>
              <a:buFont typeface="Arial" panose="020B0604020202020204" pitchFamily="34" charset="0"/>
              <a:buChar char="•"/>
            </a:pPr>
            <a:r>
              <a:rPr lang="nl-NL" dirty="0">
                <a:latin typeface="Arial" panose="020B0604020202020204" pitchFamily="34" charset="0"/>
                <a:cs typeface="Arial" panose="020B0604020202020204" pitchFamily="34" charset="0"/>
              </a:rPr>
              <a:t>Geen extra tijd: examen wordt uiterlijk aan het officiële einde van de examenzitting ingeleverd;</a:t>
            </a:r>
          </a:p>
          <a:p>
            <a:pPr lvl="1">
              <a:buSzPct val="130000"/>
              <a:buFont typeface="Arial" panose="020B0604020202020204" pitchFamily="34" charset="0"/>
              <a:buChar char="•"/>
            </a:pPr>
            <a:r>
              <a:rPr lang="nl-NL" dirty="0">
                <a:latin typeface="Arial" panose="020B0604020202020204" pitchFamily="34" charset="0"/>
                <a:cs typeface="Arial" panose="020B0604020202020204" pitchFamily="34" charset="0"/>
              </a:rPr>
              <a:t>Wel extra tijd: examen wordt uiterlijk een half uur na het officiële einde van de examenzitting ingeleverd.</a:t>
            </a:r>
          </a:p>
          <a:p>
            <a:pPr marL="0" indent="0">
              <a:buNone/>
            </a:pPr>
            <a:endParaRPr lang="nl-NL" dirty="0"/>
          </a:p>
        </p:txBody>
      </p:sp>
    </p:spTree>
    <p:extLst>
      <p:ext uri="{BB962C8B-B14F-4D97-AF65-F5344CB8AC3E}">
        <p14:creationId xmlns:p14="http://schemas.microsoft.com/office/powerpoint/2010/main" val="79989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Centraal schriftelijke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a:bodyPr>
          <a:lstStyle/>
          <a:p>
            <a:pPr marL="0" indent="0">
              <a:buNone/>
            </a:pPr>
            <a:r>
              <a:rPr lang="nl-NL" b="1" dirty="0">
                <a:latin typeface="Arial" panose="020B0604020202020204" pitchFamily="34" charset="0"/>
                <a:cs typeface="Arial" panose="020B0604020202020204" pitchFamily="34" charset="0"/>
              </a:rPr>
              <a:t>Praktisch</a:t>
            </a:r>
          </a:p>
          <a:p>
            <a:pPr marL="0" indent="0">
              <a:buNone/>
            </a:pPr>
            <a:r>
              <a:rPr lang="nl-NL" sz="2400" dirty="0">
                <a:latin typeface="Arial" panose="020B0604020202020204" pitchFamily="34" charset="0"/>
                <a:cs typeface="Arial" panose="020B0604020202020204" pitchFamily="34" charset="0"/>
              </a:rPr>
              <a:t>Afwezig tijdens het examen</a:t>
            </a:r>
          </a:p>
          <a:p>
            <a:pPr marL="457200" lvl="1" indent="0">
              <a:buSzPct val="130000"/>
              <a:buNone/>
            </a:pPr>
            <a:r>
              <a:rPr lang="nl-NL" dirty="0">
                <a:latin typeface="Arial" panose="020B0604020202020204" pitchFamily="34" charset="0"/>
                <a:cs typeface="Arial" panose="020B0604020202020204" pitchFamily="34" charset="0"/>
              </a:rPr>
              <a:t>Bij ziekte melding door ouder &gt; Examen in tijdvak 2  </a:t>
            </a:r>
          </a:p>
          <a:p>
            <a:pPr lvl="1">
              <a:buSzPct val="130000"/>
              <a:buFont typeface="Arial" panose="020B0604020202020204" pitchFamily="34" charset="0"/>
              <a:buChar char="•"/>
            </a:pPr>
            <a:endParaRPr lang="nl-NL" dirty="0">
              <a:latin typeface="Arial" panose="020B0604020202020204" pitchFamily="34" charset="0"/>
              <a:cs typeface="Arial" panose="020B0604020202020204" pitchFamily="34" charset="0"/>
            </a:endParaRPr>
          </a:p>
          <a:p>
            <a:pPr marL="457200" lvl="1" indent="0">
              <a:buSzPct val="130000"/>
              <a:buNone/>
            </a:pPr>
            <a:r>
              <a:rPr lang="nl-NL" dirty="0">
                <a:latin typeface="Arial" panose="020B0604020202020204" pitchFamily="34" charset="0"/>
                <a:cs typeface="Arial" panose="020B0604020202020204" pitchFamily="34" charset="0"/>
              </a:rPr>
              <a:t>Bij ongeoorloofd verzuim &gt; cijfer een 1,0 &gt; uitsluiting van examen</a:t>
            </a:r>
          </a:p>
          <a:p>
            <a:pPr marL="0" indent="0">
              <a:buNone/>
            </a:pPr>
            <a:endParaRPr lang="nl-NL" dirty="0"/>
          </a:p>
        </p:txBody>
      </p:sp>
    </p:spTree>
    <p:extLst>
      <p:ext uri="{BB962C8B-B14F-4D97-AF65-F5344CB8AC3E}">
        <p14:creationId xmlns:p14="http://schemas.microsoft.com/office/powerpoint/2010/main" val="584983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Centraal schriftelijke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a:bodyPr>
          <a:lstStyle/>
          <a:p>
            <a:pPr marL="0" indent="0">
              <a:buNone/>
            </a:pPr>
            <a:r>
              <a:rPr lang="nl-NL" b="1" dirty="0">
                <a:latin typeface="Arial" panose="020B0604020202020204" pitchFamily="34" charset="0"/>
                <a:cs typeface="Arial" panose="020B0604020202020204" pitchFamily="34" charset="0"/>
              </a:rPr>
              <a:t>Praktisch</a:t>
            </a:r>
            <a:endParaRPr lang="nl-NL" sz="2400" dirty="0">
              <a:latin typeface="Arial" panose="020B0604020202020204" pitchFamily="34" charset="0"/>
              <a:cs typeface="Arial" panose="020B0604020202020204" pitchFamily="34" charset="0"/>
            </a:endParaRPr>
          </a:p>
          <a:p>
            <a:r>
              <a:rPr lang="nl-NL" dirty="0"/>
              <a:t>Tijdverlenging (</a:t>
            </a:r>
            <a:r>
              <a:rPr lang="nl-NL" dirty="0" err="1"/>
              <a:t>vb</a:t>
            </a:r>
            <a:r>
              <a:rPr lang="nl-NL" dirty="0"/>
              <a:t>: dyslexie)</a:t>
            </a:r>
          </a:p>
          <a:p>
            <a:r>
              <a:rPr lang="nl-NL" dirty="0"/>
              <a:t>Werken op laptop (verschillende redenen)</a:t>
            </a:r>
          </a:p>
          <a:p>
            <a:r>
              <a:rPr lang="nl-NL" dirty="0" err="1"/>
              <a:t>Noice</a:t>
            </a:r>
            <a:r>
              <a:rPr lang="nl-NL" dirty="0"/>
              <a:t> </a:t>
            </a:r>
            <a:r>
              <a:rPr lang="nl-NL" dirty="0" err="1"/>
              <a:t>cancelling</a:t>
            </a:r>
            <a:r>
              <a:rPr lang="nl-NL" dirty="0"/>
              <a:t> koptelefoon</a:t>
            </a:r>
          </a:p>
          <a:p>
            <a:endParaRPr lang="nl-NL" dirty="0"/>
          </a:p>
          <a:p>
            <a:r>
              <a:rPr lang="nl-NL"/>
              <a:t>Examencommissie</a:t>
            </a:r>
            <a:endParaRPr lang="nl-NL" dirty="0"/>
          </a:p>
        </p:txBody>
      </p:sp>
    </p:spTree>
    <p:extLst>
      <p:ext uri="{BB962C8B-B14F-4D97-AF65-F5344CB8AC3E}">
        <p14:creationId xmlns:p14="http://schemas.microsoft.com/office/powerpoint/2010/main" val="223715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DA733-4F7F-A788-07BD-80BCB496B97F}"/>
              </a:ext>
            </a:extLst>
          </p:cNvPr>
          <p:cNvSpPr>
            <a:spLocks noGrp="1"/>
          </p:cNvSpPr>
          <p:nvPr>
            <p:ph type="ctrTitle"/>
          </p:nvPr>
        </p:nvSpPr>
        <p:spPr/>
        <p:txBody>
          <a:bodyPr/>
          <a:lstStyle/>
          <a:p>
            <a:r>
              <a:rPr lang="nl-NL" dirty="0"/>
              <a:t>Het examen</a:t>
            </a:r>
            <a:endParaRPr lang="nl-NL" dirty="0">
              <a:solidFill>
                <a:srgbClr val="0F3D69"/>
              </a:solidFill>
              <a:latin typeface="Axia Stencil Black" panose="020B0A03030202020206" pitchFamily="34" charset="77"/>
              <a:ea typeface="Axia Stencil Black" panose="020B0A03030202020206" pitchFamily="34" charset="77"/>
            </a:endParaRPr>
          </a:p>
        </p:txBody>
      </p:sp>
      <p:sp>
        <p:nvSpPr>
          <p:cNvPr id="3" name="Ondertitel 2">
            <a:extLst>
              <a:ext uri="{FF2B5EF4-FFF2-40B4-BE49-F238E27FC236}">
                <a16:creationId xmlns:a16="http://schemas.microsoft.com/office/drawing/2014/main" id="{FB65A3EE-00BB-42F7-2347-B1A661EB82AF}"/>
              </a:ext>
            </a:extLst>
          </p:cNvPr>
          <p:cNvSpPr>
            <a:spLocks noGrp="1"/>
          </p:cNvSpPr>
          <p:nvPr>
            <p:ph type="subTitle" idx="1"/>
          </p:nvPr>
        </p:nvSpPr>
        <p:spPr/>
        <p:txBody>
          <a:bodyPr/>
          <a:lstStyle/>
          <a:p>
            <a:r>
              <a:rPr lang="nl-NL" dirty="0">
                <a:solidFill>
                  <a:srgbClr val="57A4C1"/>
                </a:solidFill>
                <a:latin typeface="Axia" panose="020B0503030202020206" pitchFamily="34" charset="77"/>
                <a:ea typeface="Axia" panose="020B0503030202020206" pitchFamily="34" charset="77"/>
              </a:rPr>
              <a:t>J. Scheerman, directielid-schoolleider havo</a:t>
            </a:r>
          </a:p>
          <a:p>
            <a:r>
              <a:rPr lang="nl-NL" dirty="0">
                <a:solidFill>
                  <a:srgbClr val="57A4C1"/>
                </a:solidFill>
                <a:latin typeface="Axia" panose="020B0503030202020206" pitchFamily="34" charset="77"/>
                <a:ea typeface="Axia" panose="020B0503030202020206" pitchFamily="34" charset="77"/>
              </a:rPr>
              <a:t>Examensecretaris RSG Enkhuizen</a:t>
            </a:r>
          </a:p>
        </p:txBody>
      </p:sp>
      <p:pic>
        <p:nvPicPr>
          <p:cNvPr id="23" name="Afbeelding 22">
            <a:extLst>
              <a:ext uri="{FF2B5EF4-FFF2-40B4-BE49-F238E27FC236}">
                <a16:creationId xmlns:a16="http://schemas.microsoft.com/office/drawing/2014/main" id="{CF200EB0-A8AA-5E16-772F-062348DBFDCB}"/>
              </a:ext>
            </a:extLst>
          </p:cNvPr>
          <p:cNvPicPr>
            <a:picLocks noChangeAspect="1"/>
          </p:cNvPicPr>
          <p:nvPr/>
        </p:nvPicPr>
        <p:blipFill>
          <a:blip r:embed="rId2"/>
          <a:stretch>
            <a:fillRect/>
          </a:stretch>
        </p:blipFill>
        <p:spPr>
          <a:xfrm>
            <a:off x="107575" y="5349875"/>
            <a:ext cx="1721225" cy="1721225"/>
          </a:xfrm>
          <a:prstGeom prst="rect">
            <a:avLst/>
          </a:prstGeom>
        </p:spPr>
      </p:pic>
    </p:spTree>
    <p:extLst>
      <p:ext uri="{BB962C8B-B14F-4D97-AF65-F5344CB8AC3E}">
        <p14:creationId xmlns:p14="http://schemas.microsoft.com/office/powerpoint/2010/main" val="386067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Centraal schriftelijke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fontScale="77500" lnSpcReduction="20000"/>
          </a:bodyPr>
          <a:lstStyle/>
          <a:p>
            <a:pPr marL="0" indent="0">
              <a:buNone/>
            </a:pPr>
            <a:r>
              <a:rPr lang="nl-NL" sz="2800" dirty="0">
                <a:latin typeface="Arial" panose="020B0604020202020204" pitchFamily="34" charset="0"/>
                <a:cs typeface="Arial" panose="020B0604020202020204" pitchFamily="34" charset="0"/>
              </a:rPr>
              <a:t>Slaag-/zakregeling</a:t>
            </a:r>
          </a:p>
          <a:p>
            <a:r>
              <a:rPr lang="nl-NL" sz="2800" dirty="0">
                <a:latin typeface="Arial" panose="020B0604020202020204" pitchFamily="34" charset="0"/>
                <a:cs typeface="Arial" panose="020B0604020202020204" pitchFamily="34" charset="0"/>
              </a:rPr>
              <a:t>1 x 5 en alle andere cijfers minstens 6</a:t>
            </a:r>
          </a:p>
          <a:p>
            <a:r>
              <a:rPr lang="nl-NL" sz="2800" dirty="0">
                <a:latin typeface="Arial" panose="020B0604020202020204" pitchFamily="34" charset="0"/>
                <a:cs typeface="Arial" panose="020B0604020202020204" pitchFamily="34" charset="0"/>
              </a:rPr>
              <a:t>2 x 5 of 1 x 4 en 1 x 5: gemiddelde van alle cijfers minstens 6,0  (compenseren)</a:t>
            </a:r>
          </a:p>
          <a:p>
            <a:r>
              <a:rPr lang="nl-NL" sz="2800" dirty="0">
                <a:latin typeface="Arial" panose="020B0604020202020204" pitchFamily="34" charset="0"/>
                <a:cs typeface="Arial" panose="020B0604020202020204" pitchFamily="34" charset="0"/>
              </a:rPr>
              <a:t>Geen vak mag lager dan een 4 zijn. Dit geldt ook voor de vakken van het combinatiecijfer (Ma, </a:t>
            </a:r>
            <a:r>
              <a:rPr lang="nl-NL" sz="2800" dirty="0" err="1">
                <a:latin typeface="Arial" panose="020B0604020202020204" pitchFamily="34" charset="0"/>
                <a:cs typeface="Arial" panose="020B0604020202020204" pitchFamily="34" charset="0"/>
              </a:rPr>
              <a:t>Pws</a:t>
            </a:r>
            <a:r>
              <a:rPr lang="nl-NL" sz="2800" dirty="0">
                <a:latin typeface="Arial" panose="020B0604020202020204" pitchFamily="34" charset="0"/>
                <a:cs typeface="Arial" panose="020B0604020202020204" pitchFamily="34" charset="0"/>
              </a:rPr>
              <a:t> en ckv)</a:t>
            </a:r>
          </a:p>
          <a:p>
            <a:r>
              <a:rPr lang="nl-NL" sz="2800" dirty="0">
                <a:latin typeface="Arial" panose="020B0604020202020204" pitchFamily="34" charset="0"/>
                <a:cs typeface="Arial" panose="020B0604020202020204" pitchFamily="34" charset="0"/>
              </a:rPr>
              <a:t>Zorg dat combinatiecijfer een compensatiepunt oplevert!!</a:t>
            </a:r>
          </a:p>
          <a:p>
            <a:r>
              <a:rPr lang="nl-NL" sz="2800" dirty="0">
                <a:latin typeface="Arial" panose="020B0604020202020204" pitchFamily="34" charset="0"/>
                <a:cs typeface="Arial" panose="020B0604020202020204" pitchFamily="34" charset="0"/>
              </a:rPr>
              <a:t>Kernvakken Ne, En </a:t>
            </a:r>
            <a:r>
              <a:rPr lang="nl-NL" sz="2800" dirty="0" err="1">
                <a:latin typeface="Arial" panose="020B0604020202020204" pitchFamily="34" charset="0"/>
                <a:cs typeface="Arial" panose="020B0604020202020204" pitchFamily="34" charset="0"/>
              </a:rPr>
              <a:t>en</a:t>
            </a:r>
            <a:r>
              <a:rPr lang="nl-NL" sz="2800" dirty="0">
                <a:latin typeface="Arial" panose="020B0604020202020204" pitchFamily="34" charset="0"/>
                <a:cs typeface="Arial" panose="020B0604020202020204" pitchFamily="34" charset="0"/>
              </a:rPr>
              <a:t> </a:t>
            </a:r>
            <a:r>
              <a:rPr lang="nl-NL" sz="2800" dirty="0" err="1">
                <a:latin typeface="Arial" panose="020B0604020202020204" pitchFamily="34" charset="0"/>
                <a:cs typeface="Arial" panose="020B0604020202020204" pitchFamily="34" charset="0"/>
              </a:rPr>
              <a:t>Wi</a:t>
            </a:r>
            <a:r>
              <a:rPr lang="nl-NL" sz="2800" dirty="0">
                <a:latin typeface="Arial" panose="020B0604020202020204" pitchFamily="34" charset="0"/>
                <a:cs typeface="Arial" panose="020B0604020202020204" pitchFamily="34" charset="0"/>
              </a:rPr>
              <a:t> : maximaal één 5 </a:t>
            </a:r>
          </a:p>
          <a:p>
            <a:r>
              <a:rPr lang="nl-NL" sz="2800" dirty="0">
                <a:latin typeface="Arial" panose="020B0604020202020204" pitchFamily="34" charset="0"/>
                <a:cs typeface="Arial" panose="020B0604020202020204" pitchFamily="34" charset="0"/>
              </a:rPr>
              <a:t>Rekenen afgerond (alleen bij geen wiskunde in pakket)</a:t>
            </a:r>
          </a:p>
          <a:p>
            <a:r>
              <a:rPr lang="nl-NL" sz="2800" dirty="0">
                <a:latin typeface="Arial" panose="020B0604020202020204" pitchFamily="34" charset="0"/>
                <a:cs typeface="Arial" panose="020B0604020202020204" pitchFamily="34" charset="0"/>
              </a:rPr>
              <a:t>Lo en LOB-dossier zijn afgesloten met een voldoende of goed.</a:t>
            </a:r>
          </a:p>
          <a:p>
            <a:r>
              <a:rPr lang="nl-NL" sz="2800" dirty="0">
                <a:latin typeface="Arial" panose="020B0604020202020204" pitchFamily="34" charset="0"/>
                <a:cs typeface="Arial" panose="020B0604020202020204" pitchFamily="34" charset="0"/>
              </a:rPr>
              <a:t>Alle tentamens en praktische opdrachten dienen te zijn afgerond</a:t>
            </a:r>
          </a:p>
          <a:p>
            <a:r>
              <a:rPr lang="nl-NL" sz="2800" dirty="0">
                <a:latin typeface="Arial" panose="020B0604020202020204" pitchFamily="34" charset="0"/>
                <a:cs typeface="Arial" panose="020B0604020202020204" pitchFamily="34" charset="0"/>
              </a:rPr>
              <a:t>In examenzaal gemiddelde van 5,5</a:t>
            </a:r>
          </a:p>
          <a:p>
            <a:r>
              <a:rPr lang="nl-NL" sz="2800" dirty="0">
                <a:latin typeface="Arial" panose="020B0604020202020204" pitchFamily="34" charset="0"/>
                <a:cs typeface="Arial" panose="020B0604020202020204" pitchFamily="34" charset="0"/>
              </a:rPr>
              <a:t>Gemiddelde cijfer 8 of hoger: Cum Laude</a:t>
            </a:r>
          </a:p>
          <a:p>
            <a:endParaRPr lang="nl-NL" dirty="0"/>
          </a:p>
          <a:p>
            <a:pPr marL="0" indent="0">
              <a:buNone/>
            </a:pPr>
            <a:endParaRPr lang="nl-NL" dirty="0"/>
          </a:p>
        </p:txBody>
      </p:sp>
    </p:spTree>
    <p:extLst>
      <p:ext uri="{BB962C8B-B14F-4D97-AF65-F5344CB8AC3E}">
        <p14:creationId xmlns:p14="http://schemas.microsoft.com/office/powerpoint/2010/main" val="2981216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Extra oefenmogelijkheden</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a:bodyPr>
          <a:lstStyle/>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Facultatieve lessen</a:t>
            </a:r>
          </a:p>
          <a:p>
            <a:pPr marL="0" indent="0">
              <a:buNone/>
            </a:pPr>
            <a:endParaRPr lang="nl-NL" dirty="0">
              <a:latin typeface="Arial" panose="020B0604020202020204" pitchFamily="34" charset="0"/>
              <a:cs typeface="Arial" panose="020B0604020202020204" pitchFamily="34" charset="0"/>
            </a:endParaRPr>
          </a:p>
          <a:p>
            <a:pPr marL="0" indent="0">
              <a:buNone/>
            </a:pPr>
            <a:r>
              <a:rPr lang="nl-NL" dirty="0">
                <a:latin typeface="Arial" panose="020B0604020202020204" pitchFamily="34" charset="0"/>
                <a:cs typeface="Arial" panose="020B0604020202020204" pitchFamily="34" charset="0"/>
              </a:rPr>
              <a:t>Examentrainingen op school</a:t>
            </a:r>
          </a:p>
          <a:p>
            <a:pPr marL="0" indent="0">
              <a:buNone/>
            </a:pPr>
            <a:endParaRPr lang="nl-NL" sz="2800" dirty="0">
              <a:latin typeface="Arial" panose="020B0604020202020204" pitchFamily="34" charset="0"/>
              <a:cs typeface="Arial" panose="020B0604020202020204" pitchFamily="34" charset="0"/>
            </a:endParaRPr>
          </a:p>
          <a:p>
            <a:pPr marL="0" indent="0">
              <a:buNone/>
            </a:pPr>
            <a:r>
              <a:rPr lang="nl-NL" sz="2800" dirty="0">
                <a:latin typeface="Arial" panose="020B0604020202020204" pitchFamily="34" charset="0"/>
                <a:cs typeface="Arial" panose="020B0604020202020204" pitchFamily="34" charset="0"/>
              </a:rPr>
              <a:t>Examentrainingen in de weekenden en de meivakantie (tegen gereduceerd tarief via ‘Het Studielokaal’)</a:t>
            </a:r>
          </a:p>
          <a:p>
            <a:endParaRPr lang="nl-NL" dirty="0"/>
          </a:p>
          <a:p>
            <a:pPr marL="0" indent="0">
              <a:buNone/>
            </a:pPr>
            <a:endParaRPr lang="nl-NL" dirty="0"/>
          </a:p>
        </p:txBody>
      </p:sp>
    </p:spTree>
    <p:extLst>
      <p:ext uri="{BB962C8B-B14F-4D97-AF65-F5344CB8AC3E}">
        <p14:creationId xmlns:p14="http://schemas.microsoft.com/office/powerpoint/2010/main" val="2964533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a:xfrm>
            <a:off x="839788" y="457200"/>
            <a:ext cx="3932237" cy="1600200"/>
          </a:xfrm>
        </p:spPr>
        <p:txBody>
          <a:bodyPr anchor="b">
            <a:normAutofit/>
          </a:bodyPr>
          <a:lstStyle/>
          <a:p>
            <a:r>
              <a:rPr lang="nl-NL" dirty="0"/>
              <a:t>Zijn er vragen?</a:t>
            </a:r>
          </a:p>
        </p:txBody>
      </p:sp>
      <p:pic>
        <p:nvPicPr>
          <p:cNvPr id="4" name="Picture 2">
            <a:extLst>
              <a:ext uri="{FF2B5EF4-FFF2-40B4-BE49-F238E27FC236}">
                <a16:creationId xmlns:a16="http://schemas.microsoft.com/office/drawing/2014/main" id="{9FF5DB3C-97BA-4B31-A3E9-98AEEE1B5A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83188" y="1251253"/>
            <a:ext cx="6172200" cy="43459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jdelijke aanduiding voor inhoud 5">
            <a:extLst>
              <a:ext uri="{FF2B5EF4-FFF2-40B4-BE49-F238E27FC236}">
                <a16:creationId xmlns:a16="http://schemas.microsoft.com/office/drawing/2014/main" id="{605956AE-87AA-4D76-B38D-869484B19CDA}"/>
              </a:ext>
            </a:extLst>
          </p:cNvPr>
          <p:cNvSpPr>
            <a:spLocks noGrp="1"/>
          </p:cNvSpPr>
          <p:nvPr>
            <p:ph type="body" sz="half" idx="2"/>
          </p:nvPr>
        </p:nvSpPr>
        <p:spPr>
          <a:xfrm>
            <a:off x="839788" y="2057400"/>
            <a:ext cx="3932237" cy="3811588"/>
          </a:xfrm>
        </p:spPr>
        <p:txBody>
          <a:bodyPr>
            <a:normAutofit/>
          </a:bodyPr>
          <a:lstStyle/>
          <a:p>
            <a:endParaRPr lang="nl-NL" dirty="0"/>
          </a:p>
          <a:p>
            <a:pPr marL="0" indent="0">
              <a:buNone/>
            </a:pPr>
            <a:endParaRPr lang="nl-NL" dirty="0"/>
          </a:p>
        </p:txBody>
      </p:sp>
    </p:spTree>
    <p:extLst>
      <p:ext uri="{BB962C8B-B14F-4D97-AF65-F5344CB8AC3E}">
        <p14:creationId xmlns:p14="http://schemas.microsoft.com/office/powerpoint/2010/main" val="105828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2246397-B37B-47A7-BB79-BC091823A0C2}"/>
              </a:ext>
            </a:extLst>
          </p:cNvPr>
          <p:cNvSpPr>
            <a:spLocks noGrp="1"/>
          </p:cNvSpPr>
          <p:nvPr>
            <p:ph type="title"/>
          </p:nvPr>
        </p:nvSpPr>
        <p:spPr/>
        <p:txBody>
          <a:bodyPr/>
          <a:lstStyle/>
          <a:p>
            <a:r>
              <a:rPr lang="nl-NL"/>
              <a:t>Handige links</a:t>
            </a:r>
          </a:p>
        </p:txBody>
      </p:sp>
      <p:sp>
        <p:nvSpPr>
          <p:cNvPr id="6" name="Tijdelijke aanduiding voor inhoud 5">
            <a:extLst>
              <a:ext uri="{FF2B5EF4-FFF2-40B4-BE49-F238E27FC236}">
                <a16:creationId xmlns:a16="http://schemas.microsoft.com/office/drawing/2014/main" id="{B2CA66D8-CC1B-486C-BB24-2D5CD72C3E38}"/>
              </a:ext>
            </a:extLst>
          </p:cNvPr>
          <p:cNvSpPr>
            <a:spLocks noGrp="1"/>
          </p:cNvSpPr>
          <p:nvPr>
            <p:ph idx="1"/>
          </p:nvPr>
        </p:nvSpPr>
        <p:spPr/>
        <p:txBody>
          <a:bodyPr/>
          <a:lstStyle/>
          <a:p>
            <a:r>
              <a:rPr lang="nl-NL" dirty="0">
                <a:hlinkClick r:id="rId2"/>
              </a:rPr>
              <a:t>https://www.rijksoverheid.nl/onderwerpen/eindexamens/havo/eindexameneisen-havo</a:t>
            </a:r>
            <a:endParaRPr lang="nl-NL" dirty="0"/>
          </a:p>
          <a:p>
            <a:endParaRPr lang="nl-NL" dirty="0"/>
          </a:p>
          <a:p>
            <a:r>
              <a:rPr lang="nl-NL" dirty="0">
                <a:hlinkClick r:id="rId3"/>
              </a:rPr>
              <a:t>https://www.rijksoverheid.nl/onderwerpen/eindexamens/vwo/eindexameneisen-vwo</a:t>
            </a:r>
            <a:endParaRPr lang="nl-NL" dirty="0"/>
          </a:p>
          <a:p>
            <a:endParaRPr lang="nl-NL" dirty="0"/>
          </a:p>
          <a:p>
            <a:r>
              <a:rPr lang="nl-NL" dirty="0">
                <a:hlinkClick r:id="rId4"/>
              </a:rPr>
              <a:t>https://rsg-enkhuizen.nl/examenreglement</a:t>
            </a:r>
            <a:endParaRPr lang="nl-NL" dirty="0"/>
          </a:p>
          <a:p>
            <a:endParaRPr lang="nl-NL" dirty="0"/>
          </a:p>
          <a:p>
            <a:endParaRPr lang="nl-NL" dirty="0"/>
          </a:p>
        </p:txBody>
      </p:sp>
    </p:spTree>
    <p:extLst>
      <p:ext uri="{BB962C8B-B14F-4D97-AF65-F5344CB8AC3E}">
        <p14:creationId xmlns:p14="http://schemas.microsoft.com/office/powerpoint/2010/main" val="58755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Bovenbouw examens</a:t>
            </a:r>
          </a:p>
        </p:txBody>
      </p:sp>
      <p:pic>
        <p:nvPicPr>
          <p:cNvPr id="4" name="Picture 2" descr="https://marjoleine107.files.wordpress.com/2014/05/examens-uitslag.gif">
            <a:hlinkClick r:id="rId2"/>
            <a:extLst>
              <a:ext uri="{FF2B5EF4-FFF2-40B4-BE49-F238E27FC236}">
                <a16:creationId xmlns:a16="http://schemas.microsoft.com/office/drawing/2014/main" id="{0C00A6B9-C52D-4D34-A797-C0C1FAFF2238}"/>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30018" y="1492674"/>
            <a:ext cx="4443966" cy="46728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0995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Bovenbouw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a:bodyPr>
          <a:lstStyle/>
          <a:p>
            <a:pPr marL="0" indent="0">
              <a:buNone/>
            </a:pPr>
            <a:r>
              <a:rPr lang="nl-NL" dirty="0"/>
              <a:t>Programma</a:t>
            </a:r>
          </a:p>
          <a:p>
            <a:r>
              <a:rPr lang="nl-NL" dirty="0"/>
              <a:t>Inleiding</a:t>
            </a:r>
          </a:p>
          <a:p>
            <a:r>
              <a:rPr lang="nl-NL" dirty="0"/>
              <a:t>Schoolexamens (SE)</a:t>
            </a:r>
          </a:p>
          <a:p>
            <a:r>
              <a:rPr lang="nl-NL" dirty="0"/>
              <a:t>Centraal schriftelijke examens (CSE)</a:t>
            </a:r>
          </a:p>
          <a:p>
            <a:r>
              <a:rPr lang="nl-NL" dirty="0"/>
              <a:t>Regels </a:t>
            </a:r>
          </a:p>
          <a:p>
            <a:r>
              <a:rPr lang="nl-NL" dirty="0"/>
              <a:t>Slaag-/ zakregeling</a:t>
            </a:r>
          </a:p>
          <a:p>
            <a:r>
              <a:rPr lang="nl-NL" dirty="0"/>
              <a:t>Extra oefenmogelijkheden</a:t>
            </a:r>
          </a:p>
          <a:p>
            <a:r>
              <a:rPr lang="nl-NL" dirty="0"/>
              <a:t>Vragen</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3875509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Examens niet aangepast</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lstStyle/>
          <a:p>
            <a:pPr marL="0" indent="0">
              <a:buNone/>
            </a:pPr>
            <a:r>
              <a:rPr lang="nl-NL" dirty="0"/>
              <a:t>Afgelopen jaren aanpassingen</a:t>
            </a:r>
          </a:p>
          <a:p>
            <a:pPr>
              <a:buFontTx/>
              <a:buChar char="-"/>
            </a:pPr>
            <a:r>
              <a:rPr lang="nl-NL" dirty="0"/>
              <a:t>Duimregel</a:t>
            </a:r>
          </a:p>
          <a:p>
            <a:pPr>
              <a:buFontTx/>
              <a:buChar char="-"/>
            </a:pPr>
            <a:r>
              <a:rPr lang="nl-NL" dirty="0"/>
              <a:t>Extra herkansing</a:t>
            </a:r>
          </a:p>
          <a:p>
            <a:pPr>
              <a:buFontTx/>
              <a:buChar char="-"/>
            </a:pPr>
            <a:r>
              <a:rPr lang="nl-NL" dirty="0"/>
              <a:t>Examens spreiden over twee tijdvakken</a:t>
            </a:r>
          </a:p>
          <a:p>
            <a:pPr>
              <a:buFontTx/>
              <a:buChar char="-"/>
            </a:pPr>
            <a:endParaRPr lang="nl-NL" dirty="0"/>
          </a:p>
          <a:p>
            <a:pPr marL="0" indent="0">
              <a:buNone/>
            </a:pPr>
            <a:r>
              <a:rPr lang="nl-NL" dirty="0"/>
              <a:t>Schooljaar 22-23 voor het eerst </a:t>
            </a:r>
            <a:r>
              <a:rPr lang="nl-NL" b="1" u="sng" dirty="0"/>
              <a:t>geen </a:t>
            </a:r>
            <a:r>
              <a:rPr lang="nl-NL" dirty="0"/>
              <a:t>aanpassingen. </a:t>
            </a:r>
          </a:p>
          <a:p>
            <a:pPr marL="0" indent="0">
              <a:buNone/>
            </a:pPr>
            <a:r>
              <a:rPr lang="nl-NL" dirty="0"/>
              <a:t>Ook dit schooljaar geen aanpassingen.</a:t>
            </a:r>
          </a:p>
          <a:p>
            <a:pPr>
              <a:buFontTx/>
              <a:buChar char="-"/>
            </a:pPr>
            <a:endParaRPr lang="nl-NL" dirty="0"/>
          </a:p>
        </p:txBody>
      </p:sp>
    </p:spTree>
    <p:extLst>
      <p:ext uri="{BB962C8B-B14F-4D97-AF65-F5344CB8AC3E}">
        <p14:creationId xmlns:p14="http://schemas.microsoft.com/office/powerpoint/2010/main" val="258204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Bovenbouw 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a:xfrm>
            <a:off x="838200" y="1690688"/>
            <a:ext cx="10515600" cy="4351338"/>
          </a:xfrm>
        </p:spPr>
        <p:txBody>
          <a:bodyPr/>
          <a:lstStyle/>
          <a:p>
            <a:pPr marL="0" indent="0">
              <a:buNone/>
            </a:pPr>
            <a:r>
              <a:rPr lang="nl-NL" dirty="0"/>
              <a:t>De examenperiode:</a:t>
            </a:r>
          </a:p>
          <a:p>
            <a:r>
              <a:rPr lang="nl-NL" dirty="0"/>
              <a:t>Schoolexamens</a:t>
            </a:r>
          </a:p>
          <a:p>
            <a:endParaRPr lang="nl-NL" dirty="0"/>
          </a:p>
          <a:p>
            <a:endParaRPr lang="nl-NL" dirty="0"/>
          </a:p>
          <a:p>
            <a:r>
              <a:rPr lang="nl-NL" dirty="0"/>
              <a:t>Centraal schriftelijke eindexamens</a:t>
            </a:r>
          </a:p>
        </p:txBody>
      </p:sp>
    </p:spTree>
    <p:extLst>
      <p:ext uri="{BB962C8B-B14F-4D97-AF65-F5344CB8AC3E}">
        <p14:creationId xmlns:p14="http://schemas.microsoft.com/office/powerpoint/2010/main" val="1692430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Schoolexamens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lstStyle/>
          <a:p>
            <a:r>
              <a:rPr lang="nl-NL" dirty="0"/>
              <a:t>Beschreven in programma voor toetsing en afsluiting</a:t>
            </a:r>
          </a:p>
          <a:p>
            <a:pPr marL="0" indent="0">
              <a:buNone/>
            </a:pPr>
            <a:r>
              <a:rPr lang="nl-NL" dirty="0"/>
              <a:t>Het centraal examen wordt ingericht op basis van het principe van de studielasturen. Een leerling heeft per leerjaar een studielast van ongeveer 1600 klokuren. </a:t>
            </a:r>
          </a:p>
          <a:p>
            <a:pPr marL="0" indent="0">
              <a:buNone/>
            </a:pPr>
            <a:endParaRPr lang="nl-NL" dirty="0"/>
          </a:p>
          <a:p>
            <a:pPr marL="0" indent="0">
              <a:buNone/>
            </a:pPr>
            <a:r>
              <a:rPr lang="nl-NL" dirty="0"/>
              <a:t>Periode van schoolexamens </a:t>
            </a:r>
          </a:p>
          <a:p>
            <a:r>
              <a:rPr lang="nl-NL" dirty="0"/>
              <a:t>Voorexamenjaar</a:t>
            </a:r>
          </a:p>
          <a:p>
            <a:r>
              <a:rPr lang="nl-NL" dirty="0"/>
              <a:t>Examenjaar</a:t>
            </a:r>
          </a:p>
          <a:p>
            <a:endParaRPr lang="nl-NL" dirty="0"/>
          </a:p>
        </p:txBody>
      </p:sp>
    </p:spTree>
    <p:extLst>
      <p:ext uri="{BB962C8B-B14F-4D97-AF65-F5344CB8AC3E}">
        <p14:creationId xmlns:p14="http://schemas.microsoft.com/office/powerpoint/2010/main" val="2234750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Schoolexamens </a:t>
            </a:r>
            <a:r>
              <a:rPr lang="nl-NL" dirty="0" err="1"/>
              <a:t>toetsmomenten</a:t>
            </a:r>
            <a:endParaRPr lang="nl-NL" dirty="0"/>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lnSpcReduction="10000"/>
          </a:bodyPr>
          <a:lstStyle/>
          <a:p>
            <a:r>
              <a:rPr lang="nl-NL" dirty="0"/>
              <a:t>Voor examenklassen geldt dat er drie </a:t>
            </a:r>
            <a:r>
              <a:rPr lang="nl-NL" dirty="0" err="1"/>
              <a:t>toetsweken</a:t>
            </a:r>
            <a:r>
              <a:rPr lang="nl-NL" dirty="0"/>
              <a:t> zijn. </a:t>
            </a:r>
          </a:p>
          <a:p>
            <a:pPr marL="0" indent="0">
              <a:buNone/>
            </a:pPr>
            <a:endParaRPr lang="nl-NL" dirty="0"/>
          </a:p>
          <a:p>
            <a:r>
              <a:rPr lang="nl-NL" dirty="0"/>
              <a:t>Voor de niet-examenklassen geldt dat er halverwege en aan het einde van het schooljaar een </a:t>
            </a:r>
            <a:r>
              <a:rPr lang="nl-NL" dirty="0" err="1"/>
              <a:t>toetsweek</a:t>
            </a:r>
            <a:r>
              <a:rPr lang="nl-NL" dirty="0"/>
              <a:t> is. De </a:t>
            </a:r>
            <a:r>
              <a:rPr lang="nl-NL" dirty="0" err="1"/>
              <a:t>toetsperioden</a:t>
            </a:r>
            <a:r>
              <a:rPr lang="nl-NL" dirty="0"/>
              <a:t> worden bij aanvang van het schooljaar in de jaarplanning gepubliceerd;</a:t>
            </a:r>
          </a:p>
          <a:p>
            <a:pPr marL="0" indent="0">
              <a:buNone/>
            </a:pPr>
            <a:endParaRPr lang="nl-NL" dirty="0"/>
          </a:p>
          <a:p>
            <a:r>
              <a:rPr lang="nl-NL" dirty="0"/>
              <a:t>Gecoördineerd toetsen, afgenomen tijdens een vast ingeroosterd </a:t>
            </a:r>
            <a:r>
              <a:rPr lang="nl-NL" dirty="0" err="1"/>
              <a:t>toetsmoment</a:t>
            </a:r>
            <a:r>
              <a:rPr lang="nl-NL" dirty="0"/>
              <a:t> per week;</a:t>
            </a:r>
          </a:p>
          <a:p>
            <a:pPr marL="0" indent="0">
              <a:buNone/>
            </a:pPr>
            <a:endParaRPr lang="nl-NL" dirty="0"/>
          </a:p>
          <a:p>
            <a:r>
              <a:rPr lang="nl-NL" dirty="0"/>
              <a:t>Tijdens de lessen.</a:t>
            </a:r>
          </a:p>
        </p:txBody>
      </p:sp>
    </p:spTree>
    <p:extLst>
      <p:ext uri="{BB962C8B-B14F-4D97-AF65-F5344CB8AC3E}">
        <p14:creationId xmlns:p14="http://schemas.microsoft.com/office/powerpoint/2010/main" val="2087193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3E4D45-6D99-351B-E7EE-0B89A1120247}"/>
              </a:ext>
            </a:extLst>
          </p:cNvPr>
          <p:cNvSpPr>
            <a:spLocks noGrp="1"/>
          </p:cNvSpPr>
          <p:nvPr>
            <p:ph type="title"/>
          </p:nvPr>
        </p:nvSpPr>
        <p:spPr/>
        <p:txBody>
          <a:bodyPr/>
          <a:lstStyle/>
          <a:p>
            <a:r>
              <a:rPr lang="nl-NL" dirty="0"/>
              <a:t>Schoolexamens</a:t>
            </a:r>
          </a:p>
        </p:txBody>
      </p:sp>
      <p:sp>
        <p:nvSpPr>
          <p:cNvPr id="6" name="Tijdelijke aanduiding voor inhoud 5">
            <a:extLst>
              <a:ext uri="{FF2B5EF4-FFF2-40B4-BE49-F238E27FC236}">
                <a16:creationId xmlns:a16="http://schemas.microsoft.com/office/drawing/2014/main" id="{605956AE-87AA-4D76-B38D-869484B19CDA}"/>
              </a:ext>
            </a:extLst>
          </p:cNvPr>
          <p:cNvSpPr>
            <a:spLocks noGrp="1"/>
          </p:cNvSpPr>
          <p:nvPr>
            <p:ph idx="1"/>
          </p:nvPr>
        </p:nvSpPr>
        <p:spPr/>
        <p:txBody>
          <a:bodyPr>
            <a:normAutofit lnSpcReduction="10000"/>
          </a:bodyPr>
          <a:lstStyle/>
          <a:p>
            <a:pPr marL="0" indent="0">
              <a:buNone/>
            </a:pPr>
            <a:endParaRPr lang="nl-NL" dirty="0"/>
          </a:p>
          <a:p>
            <a:pPr marL="0" indent="0">
              <a:buNone/>
            </a:pPr>
            <a:r>
              <a:rPr lang="nl-NL" dirty="0"/>
              <a:t>De volgende vakken kennen alleen een schoolexamen: </a:t>
            </a:r>
          </a:p>
          <a:p>
            <a:pPr>
              <a:buFontTx/>
              <a:buChar char="-"/>
            </a:pPr>
            <a:r>
              <a:rPr lang="nl-NL" dirty="0"/>
              <a:t>Wiskunde D </a:t>
            </a:r>
          </a:p>
          <a:p>
            <a:pPr>
              <a:buFontTx/>
              <a:buChar char="-"/>
            </a:pPr>
            <a:r>
              <a:rPr lang="nl-NL" dirty="0"/>
              <a:t>Maatschappijleer </a:t>
            </a:r>
          </a:p>
          <a:p>
            <a:pPr>
              <a:buFontTx/>
              <a:buChar char="-"/>
            </a:pPr>
            <a:r>
              <a:rPr lang="nl-NL" dirty="0"/>
              <a:t>Academische vaardigheden (alleen atheneum) </a:t>
            </a:r>
          </a:p>
          <a:p>
            <a:pPr>
              <a:buFontTx/>
              <a:buChar char="-"/>
            </a:pPr>
            <a:r>
              <a:rPr lang="nl-NL" dirty="0"/>
              <a:t>Global </a:t>
            </a:r>
            <a:r>
              <a:rPr lang="nl-NL" dirty="0" err="1"/>
              <a:t>perspectives</a:t>
            </a:r>
            <a:r>
              <a:rPr lang="nl-NL" dirty="0"/>
              <a:t> (havo en atheneum) </a:t>
            </a:r>
          </a:p>
          <a:p>
            <a:pPr>
              <a:buFontTx/>
              <a:buChar char="-"/>
            </a:pPr>
            <a:r>
              <a:rPr lang="nl-NL" dirty="0"/>
              <a:t>Profielwerkstuk (PWS) </a:t>
            </a:r>
          </a:p>
          <a:p>
            <a:pPr>
              <a:buFontTx/>
              <a:buChar char="-"/>
            </a:pPr>
            <a:r>
              <a:rPr lang="nl-NL" dirty="0"/>
              <a:t>Culturele en kunstzinnige vorming (CKV)  </a:t>
            </a:r>
          </a:p>
          <a:p>
            <a:pPr>
              <a:buFontTx/>
              <a:buChar char="-"/>
            </a:pPr>
            <a:r>
              <a:rPr lang="nl-NL" dirty="0"/>
              <a:t>Lichamelijke oefening (LO) </a:t>
            </a:r>
          </a:p>
        </p:txBody>
      </p:sp>
    </p:spTree>
    <p:extLst>
      <p:ext uri="{BB962C8B-B14F-4D97-AF65-F5344CB8AC3E}">
        <p14:creationId xmlns:p14="http://schemas.microsoft.com/office/powerpoint/2010/main" val="39133222"/>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G PowerPoint Template 2021 met lettertype" id="{C1A98725-8EC7-2D4E-8B7C-AB311EF5D99F}" vid="{B18EA621-DAAB-844C-845D-7F433FD03A3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95C4EC3A51E84AA9B27CE337F61A1F" ma:contentTypeVersion="" ma:contentTypeDescription="Een nieuw document maken." ma:contentTypeScope="" ma:versionID="15c77cf16c7236877eb3ee340a468b32">
  <xsd:schema xmlns:xsd="http://www.w3.org/2001/XMLSchema" xmlns:xs="http://www.w3.org/2001/XMLSchema" xmlns:p="http://schemas.microsoft.com/office/2006/metadata/properties" xmlns:ns2="4468732f-3ebe-4604-8109-50a6dc0e86c5" xmlns:ns3="f34e95c9-2ec6-497c-ada8-d64febe25c5f" targetNamespace="http://schemas.microsoft.com/office/2006/metadata/properties" ma:root="true" ma:fieldsID="92e9fb204cf88882ab4f261ac15332ea" ns2:_="" ns3:_="">
    <xsd:import namespace="4468732f-3ebe-4604-8109-50a6dc0e86c5"/>
    <xsd:import namespace="f34e95c9-2ec6-497c-ada8-d64febe25c5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68732f-3ebe-4604-8109-50a6dc0e8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4e95c9-2ec6-497c-ada8-d64febe25c5f"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9B4F66-D890-410C-A0C5-E4D4E3833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68732f-3ebe-4604-8109-50a6dc0e86c5"/>
    <ds:schemaRef ds:uri="f34e95c9-2ec6-497c-ada8-d64febe25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32E3E3-C894-430E-BC14-A1A9FE559B39}">
  <ds:schemaRefs>
    <ds:schemaRef ds:uri="http://schemas.microsoft.com/sharepoint/v3/contenttype/forms"/>
  </ds:schemaRefs>
</ds:datastoreItem>
</file>

<file path=customXml/itemProps3.xml><?xml version="1.0" encoding="utf-8"?>
<ds:datastoreItem xmlns:ds="http://schemas.openxmlformats.org/officeDocument/2006/customXml" ds:itemID="{A481D9F6-1F24-45EA-B2A9-AFECD9DC176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867</Words>
  <Application>Microsoft Office PowerPoint</Application>
  <PresentationFormat>Breedbeeld</PresentationFormat>
  <Paragraphs>137</Paragraphs>
  <Slides>23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Axia</vt:lpstr>
      <vt:lpstr>Axia Light</vt:lpstr>
      <vt:lpstr>Arial</vt:lpstr>
      <vt:lpstr>Axia Stencil Black</vt:lpstr>
      <vt:lpstr>Calibri</vt:lpstr>
      <vt:lpstr>Kantoorthema</vt:lpstr>
      <vt:lpstr>Van harte welkom</vt:lpstr>
      <vt:lpstr>Het examen</vt:lpstr>
      <vt:lpstr>Bovenbouw examens</vt:lpstr>
      <vt:lpstr>Bovenbouw examens</vt:lpstr>
      <vt:lpstr>Examens niet aangepast</vt:lpstr>
      <vt:lpstr>Bovenbouw examens</vt:lpstr>
      <vt:lpstr>Schoolexamens</vt:lpstr>
      <vt:lpstr>Schoolexamens toetsmomenten</vt:lpstr>
      <vt:lpstr>Schoolexamens</vt:lpstr>
      <vt:lpstr>Schoolexamens</vt:lpstr>
      <vt:lpstr>Schoolexamens</vt:lpstr>
      <vt:lpstr>Centraal schriftelijke examens</vt:lpstr>
      <vt:lpstr>Centraal schriftelijke examens</vt:lpstr>
      <vt:lpstr>Centraal schriftelijke examens</vt:lpstr>
      <vt:lpstr>PowerPoint-presentatie</vt:lpstr>
      <vt:lpstr>Centraal schriftelijke examens</vt:lpstr>
      <vt:lpstr>Centraal schriftelijke examens</vt:lpstr>
      <vt:lpstr>Centraal schriftelijke examens</vt:lpstr>
      <vt:lpstr>Centraal schriftelijke examens</vt:lpstr>
      <vt:lpstr>Centraal schriftelijke examens</vt:lpstr>
      <vt:lpstr>Extra oefenmogelijkheden</vt:lpstr>
      <vt:lpstr>Zijn er vragen?</vt:lpstr>
      <vt:lpstr>Handige 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Nick Broerse</dc:creator>
  <cp:lastModifiedBy>Jochem Scheerman</cp:lastModifiedBy>
  <cp:revision>6</cp:revision>
  <dcterms:created xsi:type="dcterms:W3CDTF">2022-09-07T10:29:10Z</dcterms:created>
  <dcterms:modified xsi:type="dcterms:W3CDTF">2024-02-05T16:32:14Z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0x0101006395C4EC3A51E84AA9B27CE337F61A1F</vt:lpwstr>
  </property>
</Properties>
</file>