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sldIdLst>
    <p:sldId id="256" r:id="rId5"/>
    <p:sldId id="268" r:id="rId6"/>
    <p:sldId id="271" r:id="rId7"/>
    <p:sldId id="269" r:id="rId8"/>
    <p:sldId id="257" r:id="rId9"/>
    <p:sldId id="258" r:id="rId10"/>
    <p:sldId id="261" r:id="rId11"/>
    <p:sldId id="264" r:id="rId12"/>
    <p:sldId id="259" r:id="rId13"/>
    <p:sldId id="265" r:id="rId14"/>
    <p:sldId id="267" r:id="rId15"/>
    <p:sldId id="266" r:id="rId16"/>
    <p:sldId id="260" r:id="rId17"/>
    <p:sldId id="263" r:id="rId18"/>
  </p:sldIdLst>
  <p:sldSz cx="12192000" cy="6858000"/>
  <p:notesSz cx="6858000" cy="9144000"/>
  <p:embeddedFontLst>
    <p:embeddedFont>
      <p:font typeface="Segoe UI" panose="020B0502040204020203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65CF14-AEE2-29F8-A6E4-366E97C12C68}" name="Ruth van de Nes" initials="RvdN" userId="S::r.van.de.nes@rsg-enkhuizen.nl::ce684a8f-8242-4439-8057-ef4b73b261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4C1"/>
    <a:srgbClr val="0F3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31C56DA6-A32A-9ABA-7D2E-7830988CC9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6283" y="6381188"/>
            <a:ext cx="3285565" cy="4031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5495C24-9F2A-99A5-11A5-140315B2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86633"/>
            <a:ext cx="9144000" cy="923330"/>
          </a:xfrm>
        </p:spPr>
        <p:txBody>
          <a:bodyPr anchor="b">
            <a:normAutofit/>
          </a:bodyPr>
          <a:lstStyle>
            <a:lvl1pPr algn="ctr">
              <a:defRPr sz="6000" spc="8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1DBABAB-301D-4A31-6047-7C2A858DA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A4D8D6-8ADC-CA2B-78EF-E30BD9697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F709E0-D11A-7517-6507-E087D4171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10602" y="6381188"/>
            <a:ext cx="3402104" cy="365125"/>
          </a:xfrm>
          <a:solidFill>
            <a:schemeClr val="bg1"/>
          </a:solidFill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C4FF5F4-94E0-6776-95CA-DB2C9D24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27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B3DC0-DD59-79D7-C01A-64F35214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B87234-AE0D-39AC-0116-0540C56DB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53EA4-514F-E9F3-BBB7-995A7C20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302FFF7-8BFE-8CA3-C363-94EA2189C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8BA757-57F3-C840-AD71-94D759279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0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C0E7E9-8408-2353-A547-E0258B31F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406C7B4-59F7-AC9A-C088-BD8FF9C13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F3EE1D-E50F-9BB8-8CCC-9B3EC1F55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3C4D2C-55E9-E83B-47D9-EA8D4BED2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BF8F215-56D6-7751-6254-07F0503D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45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BE584-0B39-BC63-262F-271962844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A7056-A902-BBCE-EF78-8E9F9B9AA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080F2A-E060-E3D3-2A10-D4FDE63F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75986-CF7C-1311-CE9B-66C8E3A4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16C7CA-B9DC-50D5-1F86-DEEBAFEB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904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59903B-B409-388E-1B55-05887C2D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A42E95-3F0B-9E22-F7C5-F2CF6601B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A6F1F6-8688-A9C7-CD38-309BFD3A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4069A8-1178-8A4F-5719-2930298E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09AEEF-22FE-CB7D-011C-6BD567EC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59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2A9F2-A4FA-BAD6-ADDA-1CB808587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E4B1D1-4063-7D96-545E-4D744C013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0C8123-C7B7-F074-C39A-0ABDC3FBD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07F485F-08C9-B8FD-5CF4-698AADAF6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C825F96-E594-AA9C-866A-0B4CEFCF0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DC2493-E340-D1D2-5441-3BF95C21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67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9230A-8488-A0CB-CDEC-AEA0D175F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BD3EE0-8F42-C05C-0AE2-DFD443094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012E110-1F7C-47CD-8CA0-2ED1829A6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F0B83B8-8035-E4DC-CFBA-0462A3AB2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0A0DAC-9578-AD15-284A-328B49F0C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C5B5A7-D1CA-9FB7-CA66-71CA5891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81D6D75-C6B0-AEC9-C8BF-62EBA3C9B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8087DD4-CCFC-0198-E73D-D16B823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447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F8718-0922-3A41-616F-DAD39381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9907BA-04EA-E80C-D620-C9DDB3B2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E4D06F5-5343-8A8F-1F7E-EC31BFCDB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679FD53-3223-4405-E124-1DCC65BD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54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F4E41D4-B29F-C56D-37A0-A6B34BE8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F6E3259-710E-85E1-5946-601DE76F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E0715C4-7AD9-964B-59B5-48D65093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08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29857-2392-BEC5-28B1-201B34BCF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3D6109-53AF-5651-A6AE-F2BCE0BE5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98F076-2996-AE4A-8F34-D641C829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D3C3A4E-F5F8-E69A-FCB4-8B0B0C721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8DAA25-EF46-3D46-116D-E53D3AB51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6A0BB8-2B44-5AF1-EF23-17A6B6F1D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477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03990E-BC34-5EBE-0B42-05EA626E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13BF7FB-D5D3-2C2A-EB83-9790BB30B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3DE4C74-45C9-F81F-A5CC-704178E93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93F01CD-21FF-A01B-4FDD-4EF693D5F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CFA6590-8904-B25A-7B42-053694C3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31F47-DBE6-C773-EE36-9CBD755F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262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52224D-CB78-55CC-B059-7A636834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51A6ECE-4C03-8EDE-F21F-A9AEA5B6A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6061D-7806-7AEC-F114-1187A313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16B60-232B-3047-9199-7D7D2E100351}" type="datetimeFigureOut">
              <a:rPr lang="nl-NL" smtClean="0"/>
              <a:t>4-10-2024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B4E8CA5-525E-1255-5A9F-5155266C3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6982" y="6381188"/>
            <a:ext cx="35057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0" i="1">
                <a:solidFill>
                  <a:srgbClr val="57A4C1"/>
                </a:solidFill>
                <a:latin typeface="Axia" panose="020B0503030202020206" pitchFamily="34" charset="77"/>
                <a:ea typeface="Axia" panose="020B0503030202020206" pitchFamily="34" charset="77"/>
              </a:defRPr>
            </a:lvl1pPr>
          </a:lstStyle>
          <a:p>
            <a:r>
              <a:rPr lang="nl-NL"/>
              <a:t>De school voor je leven!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FC1455-1F42-699B-CECA-27A767501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42934" y="6356349"/>
            <a:ext cx="780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42A8-EF55-194D-8668-7C670D776AA1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bg object 16">
            <a:extLst>
              <a:ext uri="{FF2B5EF4-FFF2-40B4-BE49-F238E27FC236}">
                <a16:creationId xmlns:a16="http://schemas.microsoft.com/office/drawing/2014/main" id="{ECEA20D8-DD0D-1585-C8AB-8C3AF6EFC89C}"/>
              </a:ext>
            </a:extLst>
          </p:cNvPr>
          <p:cNvSpPr/>
          <p:nvPr userDrawn="1"/>
        </p:nvSpPr>
        <p:spPr>
          <a:xfrm>
            <a:off x="-1551" y="-1800"/>
            <a:ext cx="72390" cy="6858000"/>
          </a:xfrm>
          <a:custGeom>
            <a:avLst/>
            <a:gdLst/>
            <a:ahLst/>
            <a:cxnLst/>
            <a:rect l="l" t="t" r="r" b="b"/>
            <a:pathLst>
              <a:path w="72390" h="10691495">
                <a:moveTo>
                  <a:pt x="71996" y="0"/>
                </a:moveTo>
                <a:lnTo>
                  <a:pt x="0" y="0"/>
                </a:lnTo>
                <a:lnTo>
                  <a:pt x="0" y="10691101"/>
                </a:lnTo>
                <a:lnTo>
                  <a:pt x="71996" y="10691101"/>
                </a:lnTo>
                <a:lnTo>
                  <a:pt x="71996" y="0"/>
                </a:lnTo>
                <a:close/>
              </a:path>
            </a:pathLst>
          </a:custGeom>
          <a:solidFill>
            <a:srgbClr val="123D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g object 17">
            <a:extLst>
              <a:ext uri="{FF2B5EF4-FFF2-40B4-BE49-F238E27FC236}">
                <a16:creationId xmlns:a16="http://schemas.microsoft.com/office/drawing/2014/main" id="{24D0A3EA-4918-A996-95F1-91F3E7AA9A1A}"/>
              </a:ext>
            </a:extLst>
          </p:cNvPr>
          <p:cNvSpPr/>
          <p:nvPr userDrawn="1"/>
        </p:nvSpPr>
        <p:spPr>
          <a:xfrm>
            <a:off x="70839" y="3425400"/>
            <a:ext cx="62230" cy="1713600"/>
          </a:xfrm>
          <a:custGeom>
            <a:avLst/>
            <a:gdLst/>
            <a:ahLst/>
            <a:cxnLst/>
            <a:rect l="l" t="t" r="r" b="b"/>
            <a:pathLst>
              <a:path w="62230" h="2693670">
                <a:moveTo>
                  <a:pt x="62204" y="0"/>
                </a:moveTo>
                <a:lnTo>
                  <a:pt x="0" y="0"/>
                </a:lnTo>
                <a:lnTo>
                  <a:pt x="0" y="2693149"/>
                </a:lnTo>
                <a:lnTo>
                  <a:pt x="62204" y="2693149"/>
                </a:lnTo>
                <a:lnTo>
                  <a:pt x="62204" y="0"/>
                </a:lnTo>
                <a:close/>
              </a:path>
            </a:pathLst>
          </a:custGeom>
          <a:solidFill>
            <a:srgbClr val="E83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g object 18">
            <a:extLst>
              <a:ext uri="{FF2B5EF4-FFF2-40B4-BE49-F238E27FC236}">
                <a16:creationId xmlns:a16="http://schemas.microsoft.com/office/drawing/2014/main" id="{97F20DC3-CF9C-F9EE-7CB9-A0DA482BF392}"/>
              </a:ext>
            </a:extLst>
          </p:cNvPr>
          <p:cNvSpPr/>
          <p:nvPr userDrawn="1"/>
        </p:nvSpPr>
        <p:spPr>
          <a:xfrm>
            <a:off x="70839" y="5140800"/>
            <a:ext cx="62230" cy="1713600"/>
          </a:xfrm>
          <a:custGeom>
            <a:avLst/>
            <a:gdLst/>
            <a:ahLst/>
            <a:cxnLst/>
            <a:rect l="l" t="t" r="r" b="b"/>
            <a:pathLst>
              <a:path w="62230" h="2680970">
                <a:moveTo>
                  <a:pt x="62204" y="0"/>
                </a:moveTo>
                <a:lnTo>
                  <a:pt x="0" y="0"/>
                </a:lnTo>
                <a:lnTo>
                  <a:pt x="0" y="2680373"/>
                </a:lnTo>
                <a:lnTo>
                  <a:pt x="62204" y="2680373"/>
                </a:lnTo>
                <a:lnTo>
                  <a:pt x="62204" y="0"/>
                </a:lnTo>
                <a:close/>
              </a:path>
            </a:pathLst>
          </a:custGeom>
          <a:solidFill>
            <a:srgbClr val="5BA5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g object 19">
            <a:extLst>
              <a:ext uri="{FF2B5EF4-FFF2-40B4-BE49-F238E27FC236}">
                <a16:creationId xmlns:a16="http://schemas.microsoft.com/office/drawing/2014/main" id="{05544FE9-976D-82B0-978F-FA3ADDB5D185}"/>
              </a:ext>
            </a:extLst>
          </p:cNvPr>
          <p:cNvSpPr/>
          <p:nvPr userDrawn="1"/>
        </p:nvSpPr>
        <p:spPr>
          <a:xfrm>
            <a:off x="70839" y="1712700"/>
            <a:ext cx="62230" cy="1713600"/>
          </a:xfrm>
          <a:custGeom>
            <a:avLst/>
            <a:gdLst/>
            <a:ahLst/>
            <a:cxnLst/>
            <a:rect l="l" t="t" r="r" b="b"/>
            <a:pathLst>
              <a:path w="62230" h="2667000">
                <a:moveTo>
                  <a:pt x="0" y="2666415"/>
                </a:moveTo>
                <a:lnTo>
                  <a:pt x="62204" y="2666415"/>
                </a:lnTo>
                <a:lnTo>
                  <a:pt x="62204" y="0"/>
                </a:lnTo>
                <a:lnTo>
                  <a:pt x="0" y="0"/>
                </a:lnTo>
                <a:lnTo>
                  <a:pt x="0" y="2666415"/>
                </a:lnTo>
                <a:close/>
              </a:path>
            </a:pathLst>
          </a:custGeom>
          <a:solidFill>
            <a:srgbClr val="8B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g object 20">
            <a:extLst>
              <a:ext uri="{FF2B5EF4-FFF2-40B4-BE49-F238E27FC236}">
                <a16:creationId xmlns:a16="http://schemas.microsoft.com/office/drawing/2014/main" id="{F33FDAA1-3A8B-264D-C37C-397CFC747064}"/>
              </a:ext>
            </a:extLst>
          </p:cNvPr>
          <p:cNvSpPr/>
          <p:nvPr userDrawn="1"/>
        </p:nvSpPr>
        <p:spPr>
          <a:xfrm>
            <a:off x="70839" y="-2700"/>
            <a:ext cx="62230" cy="1713600"/>
          </a:xfrm>
          <a:custGeom>
            <a:avLst/>
            <a:gdLst/>
            <a:ahLst/>
            <a:cxnLst/>
            <a:rect l="l" t="t" r="r" b="b"/>
            <a:pathLst>
              <a:path w="62230" h="2654300">
                <a:moveTo>
                  <a:pt x="62204" y="0"/>
                </a:moveTo>
                <a:lnTo>
                  <a:pt x="0" y="0"/>
                </a:lnTo>
                <a:lnTo>
                  <a:pt x="0" y="2653919"/>
                </a:lnTo>
                <a:lnTo>
                  <a:pt x="62204" y="2653919"/>
                </a:lnTo>
                <a:lnTo>
                  <a:pt x="62204" y="0"/>
                </a:lnTo>
                <a:close/>
              </a:path>
            </a:pathLst>
          </a:custGeom>
          <a:solidFill>
            <a:srgbClr val="123D6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23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80" baseline="0">
          <a:solidFill>
            <a:srgbClr val="0F3D69"/>
          </a:solidFill>
          <a:latin typeface="Axia Stencil Black" panose="020B0A03030202020206" pitchFamily="34" charset="77"/>
          <a:ea typeface="Axia Stencil Black" panose="020B0A03030202020206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xia Light" panose="020B0303030202020206" pitchFamily="34" charset="77"/>
          <a:ea typeface="Axia Light" panose="020B0303030202020206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xia Light" panose="020B0303030202020206" pitchFamily="34" charset="77"/>
          <a:ea typeface="Axia Light" panose="020B0303030202020206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xia Light" panose="020B0303030202020206" pitchFamily="34" charset="77"/>
          <a:ea typeface="Axia Light" panose="020B0303030202020206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xia Light" panose="020B0303030202020206" pitchFamily="34" charset="77"/>
          <a:ea typeface="Axia Light" panose="020B0303030202020206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xia Light" panose="020B0303030202020206" pitchFamily="34" charset="77"/>
          <a:ea typeface="Axia Light" panose="020B0303030202020206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ijksoverheid.nl/onderwerpen/eindexamens/vmbo/exameneisen-vmb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.schoonen@rsg-enkhuizen.nl" TargetMode="External"/><Relationship Id="rId2" Type="http://schemas.openxmlformats.org/officeDocument/2006/relationships/hyperlink" Target="mailto:i.hogenkamp@rsg-enkhuizen.n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mavo@rsg-enkhuizen.n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sg-enkhuizen.nl/p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DA733-4F7F-A788-07BD-80BCB496B9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1959"/>
            <a:ext cx="9144000" cy="1271751"/>
          </a:xfrm>
        </p:spPr>
        <p:txBody>
          <a:bodyPr>
            <a:noAutofit/>
          </a:bodyPr>
          <a:lstStyle/>
          <a:p>
            <a:r>
              <a:rPr lang="nl-NL" sz="3600" b="0" i="0" u="none" strike="noStrike" dirty="0">
                <a:solidFill>
                  <a:srgbClr val="0F3D69"/>
                </a:solidFill>
                <a:effectLst/>
                <a:latin typeface="Axia Stencil Black" panose="020B0A03030202020206"/>
              </a:rPr>
              <a:t>Welkom</a:t>
            </a:r>
            <a:r>
              <a:rPr lang="nl-NL" sz="3600" b="0" i="0" dirty="0">
                <a:solidFill>
                  <a:srgbClr val="000000"/>
                </a:solidFill>
                <a:effectLst/>
                <a:latin typeface="Axia Stencil Black" panose="020B0A03030202020206"/>
              </a:rPr>
              <a:t>​</a:t>
            </a:r>
            <a:br>
              <a:rPr lang="nl-NL" sz="3600" b="0" i="0" dirty="0">
                <a:solidFill>
                  <a:srgbClr val="000000"/>
                </a:solidFill>
                <a:effectLst/>
                <a:latin typeface="Axia Stencil Black" panose="020B0A03030202020206"/>
              </a:rPr>
            </a:br>
            <a:r>
              <a:rPr lang="nl-NL" sz="3600" b="0" i="0" u="none" strike="noStrike" dirty="0">
                <a:solidFill>
                  <a:srgbClr val="0F3D69"/>
                </a:solidFill>
                <a:effectLst/>
                <a:latin typeface="Axia Stencil Black" panose="020B0A03030202020206"/>
              </a:rPr>
              <a:t>Ouderavond M4</a:t>
            </a:r>
            <a:r>
              <a:rPr lang="nl-NL" sz="3600" b="0" i="0" dirty="0">
                <a:solidFill>
                  <a:srgbClr val="000000"/>
                </a:solidFill>
                <a:effectLst/>
                <a:latin typeface="Axia Stencil Black" panose="020B0A03030202020206"/>
              </a:rPr>
              <a:t>​</a:t>
            </a:r>
            <a:endParaRPr lang="nl-NL" sz="3600" dirty="0">
              <a:solidFill>
                <a:srgbClr val="0F3D69"/>
              </a:solidFill>
              <a:latin typeface="Axia Stencil Black" panose="020B0A03030202020206" pitchFamily="34" charset="77"/>
              <a:ea typeface="Axia Stencil Black" panose="020B0A03030202020206" pitchFamily="34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65A3EE-00BB-42F7-2347-B1A661EB82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 rtl="0" fontAlgn="base"/>
            <a:r>
              <a:rPr lang="nl-NL" sz="1800" b="0" i="0" u="none" strike="noStrike" dirty="0">
                <a:solidFill>
                  <a:srgbClr val="57A4C1"/>
                </a:solidFill>
                <a:effectLst/>
                <a:latin typeface="Axia" panose="020B0503030202020206"/>
              </a:rPr>
              <a:t>Dinsdag 24 september 2024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xia" panose="020B0503030202020206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sz="1800" b="0" i="0" u="none" strike="noStrike" dirty="0">
                <a:solidFill>
                  <a:srgbClr val="57A4C1"/>
                </a:solidFill>
                <a:effectLst/>
                <a:latin typeface="Axia" panose="020B0503030202020206"/>
              </a:rPr>
              <a:t>Inloop 19.15u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xia" panose="020B0503030202020206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nl-NL" sz="1800" b="0" i="0" u="none" strike="noStrike" dirty="0">
                <a:solidFill>
                  <a:srgbClr val="57A4C1"/>
                </a:solidFill>
                <a:effectLst/>
                <a:latin typeface="Axia" panose="020B0503030202020206"/>
              </a:rPr>
              <a:t>Aanvang 19.30u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xia" panose="020B0503030202020206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CF200EB0-A8AA-5E16-772F-062348DB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5" y="5349875"/>
            <a:ext cx="1721225" cy="1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85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3CA4-B7F6-7826-E57D-AEF247A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Maatschappijleer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2100A-C719-2D26-1FC1-D907EA1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xia Light"/>
              </a:rPr>
              <a:t>Laatste stuk t/m januari ‘25</a:t>
            </a:r>
            <a:endParaRPr lang="nl-NL"/>
          </a:p>
          <a:p>
            <a:endParaRPr lang="nl-NL"/>
          </a:p>
          <a:p>
            <a:r>
              <a:rPr lang="nl-NL">
                <a:latin typeface="Axia Light"/>
              </a:rPr>
              <a:t>7 januari M4 + H5 naar Den Haag</a:t>
            </a:r>
            <a:endParaRPr lang="nl-NL"/>
          </a:p>
          <a:p>
            <a:endParaRPr lang="nl-NL"/>
          </a:p>
          <a:p>
            <a:r>
              <a:rPr lang="nl-NL"/>
              <a:t>Eindcijfer telt mee op examenlijst -&gt; 6,5 is een compensatiepunt</a:t>
            </a:r>
          </a:p>
          <a:p>
            <a:pPr lvl="1"/>
            <a:endParaRPr lang="nl-NL"/>
          </a:p>
          <a:p>
            <a:r>
              <a:rPr lang="nl-NL"/>
              <a:t>Geen examen in de Drecht</a:t>
            </a:r>
          </a:p>
        </p:txBody>
      </p:sp>
    </p:spTree>
    <p:extLst>
      <p:ext uri="{BB962C8B-B14F-4D97-AF65-F5344CB8AC3E}">
        <p14:creationId xmlns:p14="http://schemas.microsoft.com/office/powerpoint/2010/main" val="217520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3CA4-B7F6-7826-E57D-AEF247A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Profielwerkstuk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2100A-C719-2D26-1FC1-D907EA1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/>
              <a:t>onderwerp / thema gelinkt aan een vak en/of profiel</a:t>
            </a:r>
          </a:p>
          <a:p>
            <a:endParaRPr lang="nl-NL"/>
          </a:p>
          <a:p>
            <a:r>
              <a:rPr lang="nl-NL"/>
              <a:t>gezamenlijke start met uitleg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groepswerk / zelfstandig</a:t>
            </a:r>
          </a:p>
          <a:p>
            <a:pPr marL="0" indent="0">
              <a:buNone/>
            </a:pPr>
            <a:endParaRPr lang="nl-NL"/>
          </a:p>
          <a:p>
            <a:r>
              <a:rPr lang="nl-NL"/>
              <a:t>coach, maar initiatief ligt bij leerlingen</a:t>
            </a:r>
          </a:p>
          <a:p>
            <a:endParaRPr lang="nl-NL"/>
          </a:p>
          <a:p>
            <a:r>
              <a:rPr lang="nl-NL"/>
              <a:t>mogelijkheid om te werken in </a:t>
            </a:r>
            <a:r>
              <a:rPr lang="nl-NL" err="1"/>
              <a:t>flex</a:t>
            </a:r>
            <a:endParaRPr lang="nl-NL"/>
          </a:p>
          <a:p>
            <a:endParaRPr lang="nl-NL"/>
          </a:p>
          <a:p>
            <a:r>
              <a:rPr lang="nl-NL"/>
              <a:t>voldoende / goed afronden</a:t>
            </a:r>
          </a:p>
        </p:txBody>
      </p:sp>
    </p:spTree>
    <p:extLst>
      <p:ext uri="{BB962C8B-B14F-4D97-AF65-F5344CB8AC3E}">
        <p14:creationId xmlns:p14="http://schemas.microsoft.com/office/powerpoint/2010/main" val="42825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3CA4-B7F6-7826-E57D-AEF247A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Wanneer ben je geslaagd?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2100A-C719-2D26-1FC1-D907EA1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/>
              <a:t>K1 / LO / PWS / LOB afgerond (met voldoende)</a:t>
            </a:r>
          </a:p>
          <a:p>
            <a:endParaRPr lang="nl-NL"/>
          </a:p>
          <a:p>
            <a:r>
              <a:rPr lang="nl-NL"/>
              <a:t>Examenzaalgemiddelde 5,50+</a:t>
            </a:r>
          </a:p>
          <a:p>
            <a:pPr lvl="1"/>
            <a:endParaRPr lang="nl-NL"/>
          </a:p>
          <a:p>
            <a:r>
              <a:rPr lang="nl-NL"/>
              <a:t>Geen 3</a:t>
            </a:r>
          </a:p>
          <a:p>
            <a:r>
              <a:rPr lang="nl-NL"/>
              <a:t>Eén 4 + één 7</a:t>
            </a:r>
          </a:p>
          <a:p>
            <a:r>
              <a:rPr lang="nl-NL"/>
              <a:t>Twee keer 5 + één 7</a:t>
            </a:r>
          </a:p>
          <a:p>
            <a:r>
              <a:rPr lang="nl-NL"/>
              <a:t>Nederlands afgerond 5 of hoger</a:t>
            </a:r>
          </a:p>
          <a:p>
            <a:endParaRPr lang="nl-NL"/>
          </a:p>
          <a:p>
            <a:r>
              <a:rPr lang="nl-NL">
                <a:hlinkClick r:id="rId2"/>
              </a:rPr>
              <a:t>Wanneer ben ik geslaagd voor het vmbo-eindexamen? | Eindexamens voortgezet onderwijs | Rijksoverheid.nl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228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5DB80-F9A4-EB63-04F4-1F0D2EC3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Belangrijke data in M4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E1A967-AA21-F7EB-F973-1463082C2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nl-NL">
                <a:latin typeface="Axia Light"/>
              </a:rPr>
              <a:t>Toetsweek 1: </a:t>
            </a:r>
            <a:r>
              <a:rPr lang="nl-NL" b="1">
                <a:latin typeface="Axia Light"/>
              </a:rPr>
              <a:t>6 t/m 12 november</a:t>
            </a:r>
            <a:r>
              <a:rPr lang="nl-NL">
                <a:latin typeface="Axia Light"/>
              </a:rPr>
              <a:t> </a:t>
            </a:r>
            <a:r>
              <a:rPr lang="nl-NL" b="1">
                <a:latin typeface="Axia Light"/>
              </a:rPr>
              <a:t>2024</a:t>
            </a:r>
          </a:p>
          <a:p>
            <a:r>
              <a:rPr lang="nl-NL">
                <a:latin typeface="Axia Light"/>
              </a:rPr>
              <a:t>Leerlingbezoekdagen: </a:t>
            </a:r>
            <a:r>
              <a:rPr lang="nl-NL" b="1">
                <a:latin typeface="Axia Light"/>
              </a:rPr>
              <a:t>21 en 22 november</a:t>
            </a:r>
            <a:r>
              <a:rPr lang="nl-NL">
                <a:latin typeface="Axia Light"/>
              </a:rPr>
              <a:t> </a:t>
            </a:r>
            <a:r>
              <a:rPr lang="nl-NL" b="1">
                <a:latin typeface="Axia Light"/>
              </a:rPr>
              <a:t>2024</a:t>
            </a:r>
          </a:p>
          <a:p>
            <a:r>
              <a:rPr lang="nl-NL">
                <a:latin typeface="Axia Light"/>
              </a:rPr>
              <a:t>Ouderspreekavond: </a:t>
            </a:r>
            <a:r>
              <a:rPr lang="nl-NL" b="1">
                <a:latin typeface="Axia Light"/>
              </a:rPr>
              <a:t>10 en 11 december 2024</a:t>
            </a:r>
          </a:p>
          <a:p>
            <a:r>
              <a:rPr lang="nl-NL">
                <a:latin typeface="Axia Light"/>
              </a:rPr>
              <a:t>Inschrijven voor specialistische mbo-opleidingen: voor (!) </a:t>
            </a:r>
            <a:r>
              <a:rPr lang="nl-NL" b="1" u="sng">
                <a:latin typeface="Axia Light"/>
              </a:rPr>
              <a:t>begin</a:t>
            </a:r>
            <a:r>
              <a:rPr lang="nl-NL">
                <a:latin typeface="Axia Light"/>
              </a:rPr>
              <a:t> </a:t>
            </a:r>
            <a:r>
              <a:rPr lang="nl-NL" b="1">
                <a:latin typeface="Axia Light"/>
              </a:rPr>
              <a:t>januari 2025</a:t>
            </a:r>
            <a:endParaRPr lang="nl-NL" b="1"/>
          </a:p>
          <a:p>
            <a:r>
              <a:rPr lang="nl-NL">
                <a:latin typeface="Axia Light"/>
              </a:rPr>
              <a:t>Toetsweek 2: </a:t>
            </a:r>
            <a:r>
              <a:rPr lang="nl-NL" b="1">
                <a:latin typeface="Axia Light"/>
              </a:rPr>
              <a:t>17 t/m 23 januari 2025</a:t>
            </a:r>
          </a:p>
          <a:p>
            <a:r>
              <a:rPr lang="nl-NL">
                <a:latin typeface="Axia Light"/>
              </a:rPr>
              <a:t>Toetsweek 3: </a:t>
            </a:r>
            <a:r>
              <a:rPr lang="nl-NL" b="1">
                <a:latin typeface="Axia Light"/>
              </a:rPr>
              <a:t>11 t/m 17 maart 2025</a:t>
            </a:r>
          </a:p>
          <a:p>
            <a:r>
              <a:rPr lang="nl-NL">
                <a:latin typeface="Axia Light"/>
              </a:rPr>
              <a:t>Inschrijven voor het mbo (algemeen): voor </a:t>
            </a:r>
            <a:r>
              <a:rPr lang="nl-NL" b="1">
                <a:latin typeface="Axia Light"/>
              </a:rPr>
              <a:t>31 maart 2025</a:t>
            </a:r>
            <a:endParaRPr lang="nl-NL" b="1"/>
          </a:p>
          <a:p>
            <a:r>
              <a:rPr lang="nl-NL">
                <a:latin typeface="Axia Light"/>
              </a:rPr>
              <a:t>Galabal:</a:t>
            </a:r>
            <a:r>
              <a:rPr lang="nl-NL" b="1">
                <a:latin typeface="Axia Light"/>
              </a:rPr>
              <a:t> 18 april 2025</a:t>
            </a:r>
          </a:p>
          <a:p>
            <a:r>
              <a:rPr lang="nl-NL">
                <a:latin typeface="Axia Light"/>
              </a:rPr>
              <a:t>Start eindexamen: vrijdag </a:t>
            </a:r>
            <a:r>
              <a:rPr lang="nl-NL" b="1">
                <a:latin typeface="Axia Light"/>
              </a:rPr>
              <a:t>9 mei 2025</a:t>
            </a:r>
          </a:p>
          <a:p>
            <a:r>
              <a:rPr lang="nl-NL">
                <a:latin typeface="Axia Light"/>
              </a:rPr>
              <a:t>Bekendmaking normering tijdvak 1: donderdag </a:t>
            </a:r>
            <a:r>
              <a:rPr lang="nl-NL" b="1">
                <a:latin typeface="Axia Light"/>
              </a:rPr>
              <a:t>12 juni 2025</a:t>
            </a:r>
          </a:p>
          <a:p>
            <a:r>
              <a:rPr lang="nl-NL">
                <a:latin typeface="Axia Light"/>
              </a:rPr>
              <a:t>Diploma-uitreiking: donderdag </a:t>
            </a:r>
            <a:r>
              <a:rPr lang="nl-NL" b="1">
                <a:latin typeface="Axia Light"/>
              </a:rPr>
              <a:t>3 juli 2025</a:t>
            </a:r>
            <a:endParaRPr lang="nl-NL" b="1"/>
          </a:p>
          <a:p>
            <a:endParaRPr lang="nl-NL"/>
          </a:p>
          <a:p>
            <a:pPr marL="0" indent="0">
              <a:buNone/>
            </a:pPr>
            <a:r>
              <a:rPr lang="nl-NL"/>
              <a:t>*voor meer data, bekijk de jaarplanning op de website!</a:t>
            </a:r>
          </a:p>
        </p:txBody>
      </p:sp>
      <p:pic>
        <p:nvPicPr>
          <p:cNvPr id="3074" name="Picture 2" descr="Hardcover agenda drukken | Eigen ontwerp | Drukwerknodig.nl">
            <a:extLst>
              <a:ext uri="{FF2B5EF4-FFF2-40B4-BE49-F238E27FC236}">
                <a16:creationId xmlns:a16="http://schemas.microsoft.com/office/drawing/2014/main" id="{D8812AB9-E10C-1617-948E-A1784A88A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074" y="4156363"/>
            <a:ext cx="2424545" cy="242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F497EF3-7093-59E4-C61E-08B30E6AA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75" y="3937679"/>
            <a:ext cx="437368" cy="437368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E987185-9E34-42FD-C7F1-0B26165B7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340" y="5063087"/>
            <a:ext cx="617779" cy="38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A9EAAD-C884-5D92-245B-0B11A0EB3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>
            <a:normAutofit/>
          </a:bodyPr>
          <a:lstStyle/>
          <a:p>
            <a:r>
              <a:rPr lang="nl-NL" dirty="0"/>
              <a:t>Vragen?</a:t>
            </a:r>
            <a:br>
              <a:rPr lang="nl-NL" dirty="0"/>
            </a:br>
            <a:br>
              <a:rPr lang="nl-NL" dirty="0"/>
            </a:br>
            <a:r>
              <a:rPr lang="nl-NL" dirty="0"/>
              <a:t>Mail de mentor!</a:t>
            </a:r>
          </a:p>
        </p:txBody>
      </p:sp>
      <p:pic>
        <p:nvPicPr>
          <p:cNvPr id="4098" name="Picture 2" descr="Vraagteken Teken Vraag - Gratis vectorafbeelding op Pixabay">
            <a:extLst>
              <a:ext uri="{FF2B5EF4-FFF2-40B4-BE49-F238E27FC236}">
                <a16:creationId xmlns:a16="http://schemas.microsoft.com/office/drawing/2014/main" id="{46C83A8D-2DB8-D5A6-CDAD-CFF0C7509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228" y="1493572"/>
            <a:ext cx="3100329" cy="435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0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B65A3EE-00BB-42F7-2347-B1A661EB8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3697" y="441434"/>
            <a:ext cx="10360728" cy="5097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nl-NL" b="1" i="0" u="none" strike="noStrike" dirty="0">
                <a:solidFill>
                  <a:srgbClr val="215F9A"/>
                </a:solidFill>
                <a:effectLst/>
                <a:latin typeface="Axia" panose="020B0503030202020206"/>
              </a:rPr>
              <a:t>Decanaat</a:t>
            </a:r>
            <a:r>
              <a:rPr lang="en-US" b="0" i="0" dirty="0">
                <a:solidFill>
                  <a:srgbClr val="000000"/>
                </a:solidFill>
                <a:effectLst/>
                <a:latin typeface="Axia" panose="020B0503030202020206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Oriënteren mbo-scholen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 - open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dagen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(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volgende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sheet)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</a:t>
            </a:r>
            <a:r>
              <a:rPr lang="nl-NL" sz="2000" b="0" i="0" u="sng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Leerling</a:t>
            </a:r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bezoekdag 		21 + 22 november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Qompas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LOB-avond overstappers havo-4 	10 februari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 2025</a:t>
            </a:r>
          </a:p>
          <a:p>
            <a:pPr algn="l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Overstap havo -&gt; profiel- en pakketkeuze havo-4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SVOL 				14 maart (als de leerling nog geen keuze heeft gemaakt)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Overstap mbo -&gt; vervolgopleidingen (verplichte inschrijving voor 31 maart)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</a:t>
            </a:r>
            <a:r>
              <a:rPr lang="nl-NL" sz="20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Sommige opleidingen eind december / begin januari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 (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o.a.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sport /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defensie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/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creatieve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 </a:t>
            </a:r>
          </a:p>
          <a:p>
            <a:pPr algn="l" rtl="0" fontAlgn="base"/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</a:rPr>
              <a:t>  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opleidingen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,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zoals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 HMC, </a:t>
            </a:r>
            <a:r>
              <a:rPr lang="en-US" sz="2000" b="0" i="0" dirty="0" err="1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Mediacollege</a:t>
            </a:r>
            <a:r>
              <a:rPr lang="en-US" sz="2000" b="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)</a:t>
            </a:r>
          </a:p>
          <a:p>
            <a:pPr algn="l" rtl="0" fontAlgn="base"/>
            <a:r>
              <a:rPr lang="nl-NL" sz="2000" b="0" i="0" u="none" strike="noStrike" dirty="0">
                <a:solidFill>
                  <a:srgbClr val="215F9A"/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Gesprekken over vervolgopleiding: mentor -&gt; decaan</a:t>
            </a:r>
            <a:endParaRPr lang="en-US" sz="2000" b="0" i="0" dirty="0">
              <a:solidFill>
                <a:srgbClr val="000000"/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CF200EB0-A8AA-5E16-772F-062348DBF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5" y="5349875"/>
            <a:ext cx="1721225" cy="1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60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026F2AB5-5645-2AED-AA57-BBA174B97CB3}"/>
              </a:ext>
            </a:extLst>
          </p:cNvPr>
          <p:cNvSpPr txBox="1"/>
          <p:nvPr/>
        </p:nvSpPr>
        <p:spPr>
          <a:xfrm>
            <a:off x="163628" y="231006"/>
            <a:ext cx="583291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kern="0" dirty="0">
                <a:solidFill>
                  <a:schemeClr val="tx2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Kalender open dagen mbo-scholen</a:t>
            </a:r>
          </a:p>
          <a:p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Talland</a:t>
            </a:r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College</a:t>
            </a:r>
            <a:r>
              <a:rPr lang="nl-NL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Woensdag 4 december	16:00 uur - 20:00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Donderdag 13 februari	16:00 uur - 20:00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Vonk NH</a:t>
            </a:r>
            <a:r>
              <a:rPr lang="nl-NL" sz="1600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Dinsdag 26 november 	16:00 uur - 20:00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Dinsdag 11 februari	16:00 uur - 20:00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Informatiemarkt				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Vrijdag 28 maart 	16:00 uur – 18:00 uur</a:t>
            </a:r>
            <a:endParaRPr lang="nl-NL" sz="1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sz="1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1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nl-NL" sz="18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Mediacollege Amsterdam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Woensdag 13 november  	  tijdstip nog onbekend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Woensdag 12 februari	  tijdstip nog onbekend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Donderdag 10 april	  tijdstip nog onbekend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nl-NL" sz="1600" b="1" u="sng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Nova College</a:t>
            </a:r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		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Maandag 2 december	18:00 uur – 21:00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Woensdag 5 februari	18:00 uur – 21:00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Dinsdag 25 maart	18:00 uur – 21:00 uur</a:t>
            </a:r>
            <a:r>
              <a:rPr lang="nl-NL" sz="1600" b="1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36CE4B5-0BEE-423D-CE3B-B30CEDCC3A26}"/>
              </a:ext>
            </a:extLst>
          </p:cNvPr>
          <p:cNvSpPr txBox="1"/>
          <p:nvPr/>
        </p:nvSpPr>
        <p:spPr>
          <a:xfrm>
            <a:off x="6439301" y="231006"/>
            <a:ext cx="558907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600" b="1" u="sng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Hout &amp; Meubileringscollege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Zaterdag 9 november	10:00 uur – 14:00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Vrijdag 24 januari	17:00 uur – 21:00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Zaterdag 25 januari	10:00 uur – 14:00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Zaterdag 22 maart	10:00 uur – 14:00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none" strike="noStrike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</a:p>
          <a:p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sng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Roc</a:t>
            </a:r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van Amsterdam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Donderdag 17 oktober	16:00 uur –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Dinsdag 26 november	16:00 uur – 20:00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Zaterdag 25 januari	10:00 uur – 14:00 uur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Amsterdam, Hoofddorp, Diemen en Amstelveen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Donderdag 13 mrt	16:00 uur – 19:00 uur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8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b="1" u="sng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SVO Food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Heerhugowaard 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Woensdag 20 november 	16:00 uur – 20:00uur</a:t>
            </a: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nl-NL" sz="160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Alkmaar</a:t>
            </a:r>
            <a:endParaRPr lang="nl-NL" sz="160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Woensdag 22 januari 	16.00 uur – 20.00uur</a:t>
            </a:r>
          </a:p>
          <a:p>
            <a:r>
              <a:rPr lang="nl-NL" sz="16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Woensdag 12 maart 	16.00 uur – 20.00uur</a:t>
            </a:r>
          </a:p>
        </p:txBody>
      </p:sp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B65A3EE-00BB-42F7-2347-B1A661EB8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515007"/>
            <a:ext cx="10216055" cy="47427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/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</a:rPr>
              <a:t>Belangrijke e-mailadressen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</a:p>
          <a:p>
            <a:pPr algn="l" rtl="0" fontAlgn="base"/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</a:rPr>
              <a:t>schoolleider: Ilona Hogenkamp 		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i.hogenkamp@rsg-enkhuizen.nl</a:t>
            </a:r>
            <a:endParaRPr lang="nl-NL" sz="1800" dirty="0">
              <a:solidFill>
                <a:schemeClr val="accent1">
                  <a:lumMod val="75000"/>
                </a:schemeClr>
              </a:solidFill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</a:rPr>
              <a:t>l</a:t>
            </a:r>
            <a:r>
              <a:rPr lang="nl-NL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eerlaagcoördinator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</a:rPr>
              <a:t> Joost Schoonen		</a:t>
            </a:r>
            <a:r>
              <a:rPr lang="nl-NL" sz="1800" dirty="0">
                <a:solidFill>
                  <a:schemeClr val="accent1">
                    <a:lumMod val="75000"/>
                  </a:schemeClr>
                </a:solidFill>
                <a:latin typeface="Axia Light" panose="020B0303030202020206" pitchFamily="34" charset="0"/>
                <a:ea typeface="Axia Light" panose="020B0303030202020206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j.schoonen@rsg-enkhuizen.nl</a:t>
            </a:r>
            <a:endParaRPr lang="nl-NL" sz="1800" dirty="0">
              <a:solidFill>
                <a:schemeClr val="accent1">
                  <a:lumMod val="75000"/>
                </a:schemeClr>
              </a:solidFill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mavodomein				</a:t>
            </a:r>
            <a:r>
              <a:rPr lang="nl-NL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mavo@rsg-enkhuizen.nl</a:t>
            </a:r>
            <a:endParaRPr lang="nl-NL" sz="1800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endParaRPr lang="nl-NL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Mentoren:</a:t>
            </a:r>
          </a:p>
          <a:p>
            <a:pPr algn="l" rtl="0" fontAlgn="base"/>
            <a:r>
              <a:rPr lang="nl-NL" sz="18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M4a/b – Ruth van de Nes (decaan)		r.van.de.nes@rsg-enkhuizen.nl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M4c  – Tanja Visser 			t.visser@rsg-enkhuizen.nl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M4d – John Stroomer 			j.stroomer@rsg-enkhuizen.nl</a:t>
            </a:r>
            <a:r>
              <a:rPr lang="en-US" sz="1800" i="0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​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M4e – Ben Opdam 			b.opdam@rsg-enkhuizen.nl</a:t>
            </a:r>
            <a:endParaRPr lang="en-US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  <a:p>
            <a:pPr algn="l" rtl="0" fontAlgn="base"/>
            <a:r>
              <a:rPr lang="nl-NL" sz="180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xia Light" panose="020B0303030202020206" pitchFamily="34" charset="0"/>
                <a:ea typeface="Axia Light" panose="020B0303030202020206" pitchFamily="34" charset="0"/>
              </a:rPr>
              <a:t>• M4f – Lucas Rijnders 			l.rijnders@rsg-enkhuizen.nl</a:t>
            </a:r>
            <a:endParaRPr lang="nl-NL" i="0" dirty="0">
              <a:solidFill>
                <a:schemeClr val="accent1">
                  <a:lumMod val="75000"/>
                </a:schemeClr>
              </a:solidFill>
              <a:effectLst/>
              <a:latin typeface="Axia Light" panose="020B0303030202020206" pitchFamily="34" charset="0"/>
              <a:ea typeface="Axia Light" panose="020B0303030202020206" pitchFamily="34" charset="0"/>
            </a:endParaRPr>
          </a:p>
        </p:txBody>
      </p:sp>
      <p:pic>
        <p:nvPicPr>
          <p:cNvPr id="23" name="Afbeelding 22">
            <a:extLst>
              <a:ext uri="{FF2B5EF4-FFF2-40B4-BE49-F238E27FC236}">
                <a16:creationId xmlns:a16="http://schemas.microsoft.com/office/drawing/2014/main" id="{CF200EB0-A8AA-5E16-772F-062348DBF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75" y="5349875"/>
            <a:ext cx="1721225" cy="1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216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E4D45-6D99-351B-E7EE-0B89A112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M4 op de RSG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2252AD-2019-4EC6-BA60-AFA7DA82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Kort jaar, vanaf het begin van het jaar alert zijn</a:t>
            </a:r>
          </a:p>
          <a:p>
            <a:pPr lvl="1"/>
            <a:r>
              <a:rPr lang="nl-NL"/>
              <a:t>Zorgen dat je bijblijft met opdrachten etc.</a:t>
            </a:r>
          </a:p>
          <a:p>
            <a:endParaRPr lang="nl-NL"/>
          </a:p>
          <a:p>
            <a:r>
              <a:rPr lang="nl-NL" err="1"/>
              <a:t>Toetsweken</a:t>
            </a:r>
            <a:endParaRPr lang="nl-NL"/>
          </a:p>
          <a:p>
            <a:pPr lvl="1"/>
            <a:r>
              <a:rPr lang="nl-NL"/>
              <a:t>Weinig toetsen in vergelijking M3</a:t>
            </a:r>
          </a:p>
          <a:p>
            <a:pPr lvl="1"/>
            <a:r>
              <a:rPr lang="nl-NL"/>
              <a:t>Geen tot weinig </a:t>
            </a:r>
            <a:r>
              <a:rPr lang="nl-NL" err="1"/>
              <a:t>so’tjes</a:t>
            </a:r>
            <a:r>
              <a:rPr lang="nl-NL"/>
              <a:t> meer</a:t>
            </a:r>
          </a:p>
          <a:p>
            <a:pPr lvl="1"/>
            <a:r>
              <a:rPr lang="nl-NL">
                <a:latin typeface="Axia Light"/>
              </a:rPr>
              <a:t>Ook toetsen buiten de </a:t>
            </a:r>
            <a:r>
              <a:rPr lang="nl-NL" err="1">
                <a:latin typeface="Axia Light"/>
              </a:rPr>
              <a:t>toetsweek</a:t>
            </a:r>
            <a:r>
              <a:rPr lang="nl-NL">
                <a:latin typeface="Axia Light"/>
              </a:rPr>
              <a:t> </a:t>
            </a:r>
            <a:r>
              <a:rPr lang="nl-NL" b="1">
                <a:latin typeface="Axia Light"/>
              </a:rPr>
              <a:t>(!) </a:t>
            </a:r>
            <a:r>
              <a:rPr lang="nl-NL" sz="1600" i="1">
                <a:latin typeface="Axia Light"/>
              </a:rPr>
              <a:t>(bijv. 1 oktober wiskunde / BB Nederlands / </a:t>
            </a:r>
            <a:r>
              <a:rPr lang="nl-NL" sz="1600" i="1" err="1">
                <a:latin typeface="Axia Light"/>
              </a:rPr>
              <a:t>idoom</a:t>
            </a:r>
            <a:r>
              <a:rPr lang="nl-NL" sz="1600" i="1">
                <a:latin typeface="Axia Light"/>
              </a:rPr>
              <a:t> talen)</a:t>
            </a:r>
            <a:endParaRPr lang="nl-NL" sz="1600" i="1"/>
          </a:p>
          <a:p>
            <a:pPr lvl="1"/>
            <a:r>
              <a:rPr lang="nl-NL">
                <a:latin typeface="Axia Light"/>
              </a:rPr>
              <a:t>Wanneer ziek bij een schoolexamen, altijd een mail naar schoolleider mavo en het mavodomein (elke dag bij ziekteverzuim).</a:t>
            </a:r>
          </a:p>
        </p:txBody>
      </p:sp>
    </p:spTree>
    <p:extLst>
      <p:ext uri="{BB962C8B-B14F-4D97-AF65-F5344CB8AC3E}">
        <p14:creationId xmlns:p14="http://schemas.microsoft.com/office/powerpoint/2010/main" val="210995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7DB30-1983-0971-E245-A4114CE6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D272E-6D95-17DD-5207-95F722741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l-NL" b="1"/>
              <a:t>PTA: </a:t>
            </a:r>
            <a:r>
              <a:rPr lang="nl-NL"/>
              <a:t>PROGRAMMA VAN TOETSING EN AFSLUITING</a:t>
            </a:r>
          </a:p>
          <a:p>
            <a:pPr lvl="1"/>
            <a:r>
              <a:rPr lang="nl-NL"/>
              <a:t>Leidend document: hier staan alle toetsen en opdrachten in voor M4</a:t>
            </a:r>
          </a:p>
          <a:p>
            <a:pPr lvl="2"/>
            <a:r>
              <a:rPr lang="nl-NL"/>
              <a:t>Ook informatie over herkansbaarheid van onderdelen, weging van de toetsen/opdrachten, inhoud etc.</a:t>
            </a:r>
          </a:p>
          <a:p>
            <a:pPr lvl="2"/>
            <a:endParaRPr lang="nl-NL"/>
          </a:p>
          <a:p>
            <a:r>
              <a:rPr lang="nl-NL" b="1"/>
              <a:t>PTA te vinden op de website: </a:t>
            </a:r>
            <a:r>
              <a:rPr lang="nl-NL" b="1">
                <a:hlinkClick r:id="rId2"/>
              </a:rPr>
              <a:t>www.rsg-enkhuizen.nl/pta</a:t>
            </a:r>
            <a:endParaRPr lang="nl-NL" b="1"/>
          </a:p>
          <a:p>
            <a:endParaRPr lang="nl-NL"/>
          </a:p>
          <a:p>
            <a:r>
              <a:rPr lang="nl-NL" b="1">
                <a:latin typeface="Axia Light"/>
              </a:rPr>
              <a:t>LO: </a:t>
            </a:r>
            <a:r>
              <a:rPr lang="nl-NL">
                <a:latin typeface="Axia Light"/>
              </a:rPr>
              <a:t>moet voldoende afgerond worden (bij blessure etc. verklaring naar het mavodomein)</a:t>
            </a:r>
          </a:p>
          <a:p>
            <a:endParaRPr lang="nl-NL"/>
          </a:p>
          <a:p>
            <a:r>
              <a:rPr lang="nl-NL" b="1"/>
              <a:t>Examencommissie</a:t>
            </a:r>
            <a:r>
              <a:rPr lang="nl-NL"/>
              <a:t>: bij onregelmatigheden beslist de examencommissie. Zowel leerling als school kan zaken inbrengen</a:t>
            </a: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476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6FF707-AD28-06FA-5F0C-1A2C54F7E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Magister			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21557-E490-6C37-0C78-12AE178C6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>
                <a:latin typeface="Axia Light"/>
              </a:rPr>
              <a:t>Rapport</a:t>
            </a:r>
            <a:endParaRPr lang="nl-NL"/>
          </a:p>
          <a:p>
            <a:r>
              <a:rPr lang="nl-NL">
                <a:latin typeface="Axia Light"/>
              </a:rPr>
              <a:t>Studieresultaten</a:t>
            </a:r>
            <a:endParaRPr lang="nl-NL"/>
          </a:p>
          <a:p>
            <a:r>
              <a:rPr lang="nl-NL"/>
              <a:t>Verzuim</a:t>
            </a:r>
          </a:p>
          <a:p>
            <a:r>
              <a:rPr lang="nl-NL"/>
              <a:t>Studiewijzer per vak</a:t>
            </a:r>
          </a:p>
          <a:p>
            <a:pPr lvl="1"/>
            <a:r>
              <a:rPr lang="nl-NL"/>
              <a:t>Planning, bronnen, antwoorden, etc.</a:t>
            </a:r>
          </a:p>
          <a:p>
            <a:pPr lvl="1"/>
            <a:endParaRPr lang="nl-NL"/>
          </a:p>
          <a:p>
            <a:pPr lvl="1"/>
            <a:endParaRPr lang="nl-NL"/>
          </a:p>
          <a:p>
            <a:pPr marL="457200" lvl="1" indent="0">
              <a:buNone/>
            </a:pPr>
            <a:endParaRPr lang="nl-NL"/>
          </a:p>
        </p:txBody>
      </p:sp>
      <p:pic>
        <p:nvPicPr>
          <p:cNvPr id="1026" name="Picture 2" descr="Nieuw logo Magister">
            <a:extLst>
              <a:ext uri="{FF2B5EF4-FFF2-40B4-BE49-F238E27FC236}">
                <a16:creationId xmlns:a16="http://schemas.microsoft.com/office/drawing/2014/main" id="{42C09940-E040-4884-DA32-02B663BE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284" y="5146923"/>
            <a:ext cx="5065078" cy="163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4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513CA4-B7F6-7826-E57D-AEF247A4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FLEX-lessen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52100A-C719-2D26-1FC1-D907EA1E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Naast de </a:t>
            </a:r>
            <a:r>
              <a:rPr lang="nl-NL" dirty="0" err="1"/>
              <a:t>vaklessen</a:t>
            </a:r>
            <a:r>
              <a:rPr lang="nl-NL" dirty="0"/>
              <a:t> ook een aantal FLEX-lessen</a:t>
            </a:r>
          </a:p>
          <a:p>
            <a:endParaRPr lang="nl-NL" dirty="0"/>
          </a:p>
          <a:p>
            <a:r>
              <a:rPr lang="nl-NL" dirty="0"/>
              <a:t>De leerling schrijft zichzelf in voor de FLEX-lessen</a:t>
            </a:r>
          </a:p>
          <a:p>
            <a:pPr lvl="1"/>
            <a:r>
              <a:rPr lang="nl-NL" dirty="0"/>
              <a:t>Doet de leerling dit niet, dan heeft de mentor de regie</a:t>
            </a:r>
          </a:p>
          <a:p>
            <a:pPr lvl="1"/>
            <a:endParaRPr lang="nl-NL" dirty="0"/>
          </a:p>
          <a:p>
            <a:r>
              <a:rPr lang="nl-NL" dirty="0"/>
              <a:t>Kan gebruikt worden voor extra uitleg, vragen of om het huiswerk af te maken</a:t>
            </a:r>
          </a:p>
        </p:txBody>
      </p:sp>
    </p:spTree>
    <p:extLst>
      <p:ext uri="{BB962C8B-B14F-4D97-AF65-F5344CB8AC3E}">
        <p14:creationId xmlns:p14="http://schemas.microsoft.com/office/powerpoint/2010/main" val="351609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953F19-9CCA-0C77-F237-249D9B69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0C4B72-11A3-C973-7B8A-2B7FBF412F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Sommige leerlingen volgen geen wiskunde</a:t>
            </a:r>
          </a:p>
          <a:p>
            <a:pPr lvl="1"/>
            <a:r>
              <a:rPr lang="nl-NL" sz="2400"/>
              <a:t>Deze leerlingen moeten volgens ons PTA </a:t>
            </a:r>
            <a:r>
              <a:rPr lang="nl-NL" sz="2400" b="1"/>
              <a:t>drie</a:t>
            </a:r>
            <a:r>
              <a:rPr lang="nl-NL" sz="2400"/>
              <a:t> rekentoetsen maken (5,5 of hoger). Zij volgen het eerste halfjaar rekenlessen.</a:t>
            </a:r>
          </a:p>
          <a:p>
            <a:r>
              <a:rPr lang="nl-NL"/>
              <a:t>Resultaat wordt vermeld op de cijferlijst bij het diploma.</a:t>
            </a:r>
          </a:p>
        </p:txBody>
      </p:sp>
      <p:pic>
        <p:nvPicPr>
          <p:cNvPr id="2050" name="Picture 2" descr="Rekenen oefenen groep 3, 4, 5, 6, 7 en 8 bij Rekenen.nl">
            <a:extLst>
              <a:ext uri="{FF2B5EF4-FFF2-40B4-BE49-F238E27FC236}">
                <a16:creationId xmlns:a16="http://schemas.microsoft.com/office/drawing/2014/main" id="{ABAFB587-08D4-6307-2BAF-D8ABCC4A1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221" y="472143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7219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SG PowerPoint Template 2021 met lettertype" id="{C1A98725-8EC7-2D4E-8B7C-AB311EF5D99F}" vid="{B18EA621-DAAB-844C-845D-7F433FD03A3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95C4EC3A51E84AA9B27CE337F61A1F" ma:contentTypeVersion="" ma:contentTypeDescription="Een nieuw document maken." ma:contentTypeScope="" ma:versionID="734102b7888dd0c7159ff4c1fc06f40c">
  <xsd:schema xmlns:xsd="http://www.w3.org/2001/XMLSchema" xmlns:xs="http://www.w3.org/2001/XMLSchema" xmlns:p="http://schemas.microsoft.com/office/2006/metadata/properties" xmlns:ns2="4468732f-3ebe-4604-8109-50a6dc0e86c5" xmlns:ns3="f34e95c9-2ec6-497c-ada8-d64febe25c5f" targetNamespace="http://schemas.microsoft.com/office/2006/metadata/properties" ma:root="true" ma:fieldsID="d89574dbe435aaa7debfa213f564f9b2" ns2:_="" ns3:_="">
    <xsd:import namespace="4468732f-3ebe-4604-8109-50a6dc0e86c5"/>
    <xsd:import namespace="f34e95c9-2ec6-497c-ada8-d64febe25c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68732f-3ebe-4604-8109-50a6dc0e86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e95c9-2ec6-497c-ada8-d64febe25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32E3E3-C894-430E-BC14-A1A9FE559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516C6E-79FE-4D1A-BCF4-90111B0E4768}">
  <ds:schemaRefs>
    <ds:schemaRef ds:uri="4468732f-3ebe-4604-8109-50a6dc0e86c5"/>
    <ds:schemaRef ds:uri="f34e95c9-2ec6-497c-ada8-d64febe25c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481D9F6-1F24-45EA-B2A9-AFECD9DC1761}">
  <ds:schemaRefs>
    <ds:schemaRef ds:uri="4468732f-3ebe-4604-8109-50a6dc0e86c5"/>
    <ds:schemaRef ds:uri="f34e95c9-2ec6-497c-ada8-d64febe25c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986</Words>
  <Application>Microsoft Office PowerPoint</Application>
  <PresentationFormat>Breedbeeld</PresentationFormat>
  <Paragraphs>161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Segoe UI</vt:lpstr>
      <vt:lpstr>Calibri</vt:lpstr>
      <vt:lpstr>Aptos</vt:lpstr>
      <vt:lpstr>Axia Light</vt:lpstr>
      <vt:lpstr>Verdana</vt:lpstr>
      <vt:lpstr>Axia Stencil Black</vt:lpstr>
      <vt:lpstr>Arial</vt:lpstr>
      <vt:lpstr>Axia</vt:lpstr>
      <vt:lpstr>Kantoorthema</vt:lpstr>
      <vt:lpstr>Welkom​ Ouderavond M4​</vt:lpstr>
      <vt:lpstr>PowerPoint-presentatie</vt:lpstr>
      <vt:lpstr>PowerPoint-presentatie</vt:lpstr>
      <vt:lpstr>PowerPoint-presentatie</vt:lpstr>
      <vt:lpstr>M4 op de RSG</vt:lpstr>
      <vt:lpstr>PTA</vt:lpstr>
      <vt:lpstr>Magister    </vt:lpstr>
      <vt:lpstr>FLEX-lessen</vt:lpstr>
      <vt:lpstr>Rekenen</vt:lpstr>
      <vt:lpstr>Maatschappijleer</vt:lpstr>
      <vt:lpstr>Profielwerkstuk</vt:lpstr>
      <vt:lpstr>Wanneer ben je geslaagd?</vt:lpstr>
      <vt:lpstr>Belangrijke data in M4</vt:lpstr>
      <vt:lpstr>Vragen?  Mail de mentor!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Nick Broerse</dc:creator>
  <cp:lastModifiedBy>Margret Broersen</cp:lastModifiedBy>
  <cp:revision>2</cp:revision>
  <dcterms:created xsi:type="dcterms:W3CDTF">2022-09-07T10:29:10Z</dcterms:created>
  <dcterms:modified xsi:type="dcterms:W3CDTF">2024-10-04T15:08:55Z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0x0101006395C4EC3A51E84AA9B27CE337F61A1F</vt:lpwstr>
  </property>
</Properties>
</file>