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5" r:id="rId3"/>
    <p:sldId id="276" r:id="rId4"/>
    <p:sldId id="277" r:id="rId5"/>
    <p:sldId id="271" r:id="rId6"/>
    <p:sldId id="258" r:id="rId7"/>
    <p:sldId id="259" r:id="rId8"/>
    <p:sldId id="260" r:id="rId9"/>
    <p:sldId id="261" r:id="rId10"/>
    <p:sldId id="262" r:id="rId11"/>
    <p:sldId id="263" r:id="rId12"/>
    <p:sldId id="278" r:id="rId13"/>
    <p:sldId id="264" r:id="rId14"/>
    <p:sldId id="268" r:id="rId15"/>
    <p:sldId id="265" r:id="rId16"/>
    <p:sldId id="266" r:id="rId17"/>
    <p:sldId id="267" r:id="rId18"/>
    <p:sldId id="269" r:id="rId19"/>
    <p:sldId id="270" r:id="rId20"/>
    <p:sldId id="272" r:id="rId21"/>
    <p:sldId id="273" r:id="rId22"/>
    <p:sldId id="274"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5F7AA-A1DD-43FF-8C09-1F7FCC604FC1}" v="11" dt="2025-01-14T17:37:12.530"/>
    <p1510:client id="{D4CCFAA2-5A56-40A0-C228-76FF136780C0}" v="65" dt="2025-01-13T20:34:02.0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D18E7-27C0-481E-96E4-F41ED767B99C}" type="datetimeFigureOut">
              <a:t>17-1-2025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14656-0B29-44B1-B7F8-8AE88724D752}" type="slidenum">
              <a:t>‹nr.›</a:t>
            </a:fld>
            <a:endParaRPr lang="en-US"/>
          </a:p>
        </p:txBody>
      </p:sp>
    </p:spTree>
    <p:extLst>
      <p:ext uri="{BB962C8B-B14F-4D97-AF65-F5344CB8AC3E}">
        <p14:creationId xmlns:p14="http://schemas.microsoft.com/office/powerpoint/2010/main" val="288563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2B6295-D858-1249-9707-BB562C41A62E}" type="slidenum">
              <a:rPr lang="nl-NL" smtClean="0"/>
              <a:t>1</a:t>
            </a:fld>
            <a:endParaRPr lang="nl-NL"/>
          </a:p>
        </p:txBody>
      </p:sp>
    </p:spTree>
    <p:extLst>
      <p:ext uri="{BB962C8B-B14F-4D97-AF65-F5344CB8AC3E}">
        <p14:creationId xmlns:p14="http://schemas.microsoft.com/office/powerpoint/2010/main" val="175595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Meer dan een diploma gaat om: niet alleen opleiding voor diploma, maar ook voor wat daarna komt.</a:t>
            </a:r>
          </a:p>
          <a:p>
            <a:endParaRPr lang="nl-NL"/>
          </a:p>
          <a:p>
            <a:r>
              <a:rPr lang="nl-NL"/>
              <a:t>Dit vraagt dat leerlingen inzicht in zichzelf krijgen. </a:t>
            </a:r>
          </a:p>
          <a:p>
            <a:r>
              <a:rPr lang="nl-NL"/>
              <a:t>Als school kunnen wij kennis en vaardigheden aanleren, maar inzicht verkrijgen in jezelf is iets waar leerling (en ouders) een zelf een grote rol in spelen.</a:t>
            </a:r>
          </a:p>
          <a:p>
            <a:endParaRPr lang="nl-NL"/>
          </a:p>
          <a:p>
            <a:r>
              <a:rPr lang="nl-NL"/>
              <a:t>Hoe? Oriënteren, stage, gesprekken voeren, open dagen bezoeken, </a:t>
            </a:r>
          </a:p>
        </p:txBody>
      </p:sp>
      <p:sp>
        <p:nvSpPr>
          <p:cNvPr id="4" name="Tijdelijke aanduiding voor dianummer 3"/>
          <p:cNvSpPr>
            <a:spLocks noGrp="1"/>
          </p:cNvSpPr>
          <p:nvPr>
            <p:ph type="sldNum" sz="quarter" idx="5"/>
          </p:nvPr>
        </p:nvSpPr>
        <p:spPr/>
        <p:txBody>
          <a:bodyPr/>
          <a:lstStyle/>
          <a:p>
            <a:fld id="{09614656-0B29-44B1-B7F8-8AE88724D752}" type="slidenum">
              <a:rPr lang="nl-NL" smtClean="0"/>
              <a:t>2</a:t>
            </a:fld>
            <a:endParaRPr lang="nl-NL"/>
          </a:p>
        </p:txBody>
      </p:sp>
    </p:spTree>
    <p:extLst>
      <p:ext uri="{BB962C8B-B14F-4D97-AF65-F5344CB8AC3E}">
        <p14:creationId xmlns:p14="http://schemas.microsoft.com/office/powerpoint/2010/main" val="376779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1C56DA6-A32A-9ABA-7D2E-7830988CC9BA}"/>
              </a:ext>
            </a:extLst>
          </p:cNvPr>
          <p:cNvPicPr>
            <a:picLocks noChangeAspect="1"/>
          </p:cNvPicPr>
          <p:nvPr userDrawn="1"/>
        </p:nvPicPr>
        <p:blipFill>
          <a:blip r:embed="rId2"/>
          <a:stretch>
            <a:fillRect/>
          </a:stretch>
        </p:blipFill>
        <p:spPr>
          <a:xfrm>
            <a:off x="8806283" y="6381188"/>
            <a:ext cx="3285565" cy="403137"/>
          </a:xfrm>
          <a:prstGeom prst="rect">
            <a:avLst/>
          </a:prstGeom>
        </p:spPr>
      </p:pic>
      <p:sp>
        <p:nvSpPr>
          <p:cNvPr id="2" name="Titel 1">
            <a:extLst>
              <a:ext uri="{FF2B5EF4-FFF2-40B4-BE49-F238E27FC236}">
                <a16:creationId xmlns:a16="http://schemas.microsoft.com/office/drawing/2014/main" id="{85495C24-9F2A-99A5-11A5-140315B2D2C0}"/>
              </a:ext>
            </a:extLst>
          </p:cNvPr>
          <p:cNvSpPr>
            <a:spLocks noGrp="1"/>
          </p:cNvSpPr>
          <p:nvPr>
            <p:ph type="ctrTitle"/>
          </p:nvPr>
        </p:nvSpPr>
        <p:spPr>
          <a:xfrm>
            <a:off x="1524000" y="2586633"/>
            <a:ext cx="9144000" cy="923330"/>
          </a:xfrm>
        </p:spPr>
        <p:txBody>
          <a:bodyPr anchor="b">
            <a:normAutofit/>
          </a:bodyPr>
          <a:lstStyle>
            <a:lvl1pPr algn="ctr">
              <a:defRPr sz="6000" spc="80" baseline="0"/>
            </a:lvl1pPr>
          </a:lstStyle>
          <a:p>
            <a:r>
              <a:rPr lang="nl-NL"/>
              <a:t>Klik om stijl te bewerken</a:t>
            </a:r>
          </a:p>
        </p:txBody>
      </p:sp>
      <p:sp>
        <p:nvSpPr>
          <p:cNvPr id="3" name="Ondertitel 2">
            <a:extLst>
              <a:ext uri="{FF2B5EF4-FFF2-40B4-BE49-F238E27FC236}">
                <a16:creationId xmlns:a16="http://schemas.microsoft.com/office/drawing/2014/main" id="{01DBABAB-301D-4A31-6047-7C2A858DA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CA4D8D6-8ADC-CA2B-78EF-E30BD969796C}"/>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5" name="Tijdelijke aanduiding voor voettekst 4">
            <a:extLst>
              <a:ext uri="{FF2B5EF4-FFF2-40B4-BE49-F238E27FC236}">
                <a16:creationId xmlns:a16="http://schemas.microsoft.com/office/drawing/2014/main" id="{CDF709E0-D11A-7517-6507-E087D4171E61}"/>
              </a:ext>
            </a:extLst>
          </p:cNvPr>
          <p:cNvSpPr>
            <a:spLocks noGrp="1"/>
          </p:cNvSpPr>
          <p:nvPr>
            <p:ph type="ftr" sz="quarter" idx="11"/>
          </p:nvPr>
        </p:nvSpPr>
        <p:spPr>
          <a:xfrm>
            <a:off x="8610602" y="6381188"/>
            <a:ext cx="3402104" cy="365125"/>
          </a:xfrm>
          <a:solidFill>
            <a:schemeClr val="bg1"/>
          </a:solidFill>
        </p:spPr>
        <p:txBody>
          <a:bodyPr/>
          <a:lstStyle/>
          <a:p>
            <a:endParaRPr lang="nl-NL"/>
          </a:p>
        </p:txBody>
      </p:sp>
      <p:sp>
        <p:nvSpPr>
          <p:cNvPr id="6" name="Tijdelijke aanduiding voor dianummer 5">
            <a:extLst>
              <a:ext uri="{FF2B5EF4-FFF2-40B4-BE49-F238E27FC236}">
                <a16:creationId xmlns:a16="http://schemas.microsoft.com/office/drawing/2014/main" id="{BC4FF5F4-94E0-6776-95CA-DB2C9D2479AD}"/>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98327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B3DC0-DD59-79D7-C01A-64F3521448E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B87234-AE0D-39AC-0116-0540C56DBDB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553EA4-514F-E9F3-BBB7-995A7C203F0B}"/>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5" name="Tijdelijke aanduiding voor voettekst 4">
            <a:extLst>
              <a:ext uri="{FF2B5EF4-FFF2-40B4-BE49-F238E27FC236}">
                <a16:creationId xmlns:a16="http://schemas.microsoft.com/office/drawing/2014/main" id="{2302FFF7-8BFE-8CA3-C363-94EA2189CC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8BA757-57F3-C840-AD71-94D75927908C}"/>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5860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DC0E7E9-8408-2353-A547-E0258B31FED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06C7B4-59F7-AC9A-C088-BD8FF9C130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F3EE1D-E50F-9BB8-8CCC-9B3EC1F55F5F}"/>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5" name="Tijdelijke aanduiding voor voettekst 4">
            <a:extLst>
              <a:ext uri="{FF2B5EF4-FFF2-40B4-BE49-F238E27FC236}">
                <a16:creationId xmlns:a16="http://schemas.microsoft.com/office/drawing/2014/main" id="{063C4D2C-55E9-E83B-47D9-EA8D4BED26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F8F215-56D6-7751-6254-07F0503D7C74}"/>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425345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BE584-0B39-BC63-262F-271962844F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8A7056-A902-BBCE-EF78-8E9F9B9AA23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080F2A-E060-E3D3-2A10-D4FDE63FFD91}"/>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5" name="Tijdelijke aanduiding voor voettekst 4">
            <a:extLst>
              <a:ext uri="{FF2B5EF4-FFF2-40B4-BE49-F238E27FC236}">
                <a16:creationId xmlns:a16="http://schemas.microsoft.com/office/drawing/2014/main" id="{00575986-CF7C-1311-CE9B-66C8E3A4A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16C7CA-B9DC-50D5-1F86-DEEBAFEBB24E}"/>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41190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903B-B409-388E-1B55-05887C2D80A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A42E95-3F0B-9E22-F7C5-F2CF6601B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CA6F1F6-8688-A9C7-CD38-309BFD3AB3D9}"/>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5" name="Tijdelijke aanduiding voor voettekst 4">
            <a:extLst>
              <a:ext uri="{FF2B5EF4-FFF2-40B4-BE49-F238E27FC236}">
                <a16:creationId xmlns:a16="http://schemas.microsoft.com/office/drawing/2014/main" id="{954069A8-1178-8A4F-5719-2930298E87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09AEEF-22FE-CB7D-011C-6BD567EC1339}"/>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72559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2A9F2-A4FA-BAD6-ADDA-1CB8085872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E4B1D1-4063-7D96-545E-4D744C013C3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70C8123-C7B7-F074-C39A-0ABDC3FBD42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07F485F-08C9-B8FD-5CF4-698AADAF65F8}"/>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6" name="Tijdelijke aanduiding voor voettekst 5">
            <a:extLst>
              <a:ext uri="{FF2B5EF4-FFF2-40B4-BE49-F238E27FC236}">
                <a16:creationId xmlns:a16="http://schemas.microsoft.com/office/drawing/2014/main" id="{DC825F96-E594-AA9C-866A-0B4CEFCF0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DC2493-E340-D1D2-5441-3BF95C218118}"/>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7436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9230A-8488-A0CB-CDEC-AEA0D175F1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BD3EE0-8F42-C05C-0AE2-DFD443094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012E110-1F7C-47CD-8CA0-2ED1829A65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F0B83B8-8035-E4DC-CFBA-0462A3AB2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60A0DAC-9578-AD15-284A-328B49F0CB2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4C5B5A7-D1CA-9FB7-CA66-71CA58913AA0}"/>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8" name="Tijdelijke aanduiding voor voettekst 7">
            <a:extLst>
              <a:ext uri="{FF2B5EF4-FFF2-40B4-BE49-F238E27FC236}">
                <a16:creationId xmlns:a16="http://schemas.microsoft.com/office/drawing/2014/main" id="{681D6D75-C6B0-AEC9-C8BF-62EBA3C9B0F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087DD4-CCFC-0198-E73D-D16B823ED7EF}"/>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88844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F8718-0922-3A41-616F-DAD3938139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9907BA-04EA-E80C-D620-C9DDB3B2D25C}"/>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4" name="Tijdelijke aanduiding voor voettekst 3">
            <a:extLst>
              <a:ext uri="{FF2B5EF4-FFF2-40B4-BE49-F238E27FC236}">
                <a16:creationId xmlns:a16="http://schemas.microsoft.com/office/drawing/2014/main" id="{3E4D06F5-5343-8A8F-1F7E-EC31BFCDBE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79FD53-3223-4405-E124-1DCC65BD1F36}"/>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33754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F4E41D4-B29F-C56D-37A0-A6B34BE8D96F}"/>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3" name="Tijdelijke aanduiding voor voettekst 2">
            <a:extLst>
              <a:ext uri="{FF2B5EF4-FFF2-40B4-BE49-F238E27FC236}">
                <a16:creationId xmlns:a16="http://schemas.microsoft.com/office/drawing/2014/main" id="{DF6E3259-710E-85E1-5946-601DE76F578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0715C4-7AD9-964B-59B5-48D65093E90D}"/>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41908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29857-2392-BEC5-28B1-201B34BCFF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03D6109-53AF-5651-A6AE-F2BCE0BE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798F076-2996-AE4A-8F34-D641C829A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3C3A4E-F5F8-E69A-FCB4-8B0B0C721DF9}"/>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6" name="Tijdelijke aanduiding voor voettekst 5">
            <a:extLst>
              <a:ext uri="{FF2B5EF4-FFF2-40B4-BE49-F238E27FC236}">
                <a16:creationId xmlns:a16="http://schemas.microsoft.com/office/drawing/2014/main" id="{C98DAA25-EF46-3D46-116D-E53D3AB519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6A0BB8-2B44-5AF1-EF23-17A6B6F1DA0A}"/>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05477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3990E-BC34-5EBE-0B42-05EA626E53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13BF7FB-D5D3-2C2A-EB83-9790BB30B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3DE4C74-45C9-F81F-A5CC-704178E93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3F01CD-21FF-A01B-4FDD-4EF693D5F5B9}"/>
              </a:ext>
            </a:extLst>
          </p:cNvPr>
          <p:cNvSpPr>
            <a:spLocks noGrp="1"/>
          </p:cNvSpPr>
          <p:nvPr>
            <p:ph type="dt" sz="half" idx="10"/>
          </p:nvPr>
        </p:nvSpPr>
        <p:spPr/>
        <p:txBody>
          <a:bodyPr/>
          <a:lstStyle/>
          <a:p>
            <a:fld id="{C0B16B60-232B-3047-9199-7D7D2E100351}" type="datetimeFigureOut">
              <a:rPr lang="nl-NL" smtClean="0"/>
              <a:t>17-1-2025</a:t>
            </a:fld>
            <a:endParaRPr lang="nl-NL"/>
          </a:p>
        </p:txBody>
      </p:sp>
      <p:sp>
        <p:nvSpPr>
          <p:cNvPr id="6" name="Tijdelijke aanduiding voor voettekst 5">
            <a:extLst>
              <a:ext uri="{FF2B5EF4-FFF2-40B4-BE49-F238E27FC236}">
                <a16:creationId xmlns:a16="http://schemas.microsoft.com/office/drawing/2014/main" id="{3CFA6590-8904-B25A-7B42-053694C385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531F47-DBE6-C773-EE36-9CBD755F85B0}"/>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23262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52224D-CB78-55CC-B059-7A6368346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51A6ECE-4C03-8EDE-F21F-A9AEA5B6A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76061D-7806-7AEC-F114-1187A3134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16B60-232B-3047-9199-7D7D2E100351}" type="datetimeFigureOut">
              <a:rPr lang="nl-NL" smtClean="0"/>
              <a:t>17-1-2025</a:t>
            </a:fld>
            <a:endParaRPr lang="nl-NL"/>
          </a:p>
        </p:txBody>
      </p:sp>
      <p:sp>
        <p:nvSpPr>
          <p:cNvPr id="5" name="Tijdelijke aanduiding voor voettekst 4">
            <a:extLst>
              <a:ext uri="{FF2B5EF4-FFF2-40B4-BE49-F238E27FC236}">
                <a16:creationId xmlns:a16="http://schemas.microsoft.com/office/drawing/2014/main" id="{4B4E8CA5-525E-1255-5A9F-5155266C342F}"/>
              </a:ext>
            </a:extLst>
          </p:cNvPr>
          <p:cNvSpPr>
            <a:spLocks noGrp="1"/>
          </p:cNvSpPr>
          <p:nvPr>
            <p:ph type="ftr" sz="quarter" idx="3"/>
          </p:nvPr>
        </p:nvSpPr>
        <p:spPr>
          <a:xfrm>
            <a:off x="8506982" y="6381188"/>
            <a:ext cx="3505724" cy="365125"/>
          </a:xfrm>
          <a:prstGeom prst="rect">
            <a:avLst/>
          </a:prstGeom>
        </p:spPr>
        <p:txBody>
          <a:bodyPr vert="horz" lIns="91440" tIns="45720" rIns="91440" bIns="45720" rtlCol="0" anchor="ctr"/>
          <a:lstStyle>
            <a:lvl1pPr algn="r">
              <a:defRPr sz="2000" b="0" i="1">
                <a:solidFill>
                  <a:srgbClr val="57A4C1"/>
                </a:solidFill>
                <a:latin typeface="Axia" panose="020B0503030202020206" pitchFamily="34" charset="77"/>
                <a:ea typeface="Axia" panose="020B0503030202020206" pitchFamily="34" charset="77"/>
              </a:defRPr>
            </a:lvl1pPr>
          </a:lstStyle>
          <a:p>
            <a:r>
              <a:rPr lang="nl-NL"/>
              <a:t>De school voor je leven!</a:t>
            </a:r>
          </a:p>
        </p:txBody>
      </p:sp>
      <p:sp>
        <p:nvSpPr>
          <p:cNvPr id="6" name="Tijdelijke aanduiding voor dianummer 5">
            <a:extLst>
              <a:ext uri="{FF2B5EF4-FFF2-40B4-BE49-F238E27FC236}">
                <a16:creationId xmlns:a16="http://schemas.microsoft.com/office/drawing/2014/main" id="{A3FC1455-1F42-699B-CECA-27A767501D2A}"/>
              </a:ext>
            </a:extLst>
          </p:cNvPr>
          <p:cNvSpPr>
            <a:spLocks noGrp="1"/>
          </p:cNvSpPr>
          <p:nvPr>
            <p:ph type="sldNum" sz="quarter" idx="4"/>
          </p:nvPr>
        </p:nvSpPr>
        <p:spPr>
          <a:xfrm>
            <a:off x="1742934" y="6356349"/>
            <a:ext cx="7802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42A8-EF55-194D-8668-7C670D776AA1}" type="slidenum">
              <a:rPr lang="nl-NL" smtClean="0"/>
              <a:t>‹nr.›</a:t>
            </a:fld>
            <a:endParaRPr lang="nl-NL"/>
          </a:p>
        </p:txBody>
      </p:sp>
      <p:sp>
        <p:nvSpPr>
          <p:cNvPr id="7" name="bg object 16">
            <a:extLst>
              <a:ext uri="{FF2B5EF4-FFF2-40B4-BE49-F238E27FC236}">
                <a16:creationId xmlns:a16="http://schemas.microsoft.com/office/drawing/2014/main" id="{ECEA20D8-DD0D-1585-C8AB-8C3AF6EFC89C}"/>
              </a:ext>
            </a:extLst>
          </p:cNvPr>
          <p:cNvSpPr/>
          <p:nvPr userDrawn="1"/>
        </p:nvSpPr>
        <p:spPr>
          <a:xfrm>
            <a:off x="-1551" y="-1800"/>
            <a:ext cx="72390" cy="6858000"/>
          </a:xfrm>
          <a:custGeom>
            <a:avLst/>
            <a:gdLst/>
            <a:ahLst/>
            <a:cxnLst/>
            <a:rect l="l" t="t" r="r" b="b"/>
            <a:pathLst>
              <a:path w="72390" h="10691495">
                <a:moveTo>
                  <a:pt x="71996" y="0"/>
                </a:moveTo>
                <a:lnTo>
                  <a:pt x="0" y="0"/>
                </a:lnTo>
                <a:lnTo>
                  <a:pt x="0" y="10691101"/>
                </a:lnTo>
                <a:lnTo>
                  <a:pt x="71996" y="10691101"/>
                </a:lnTo>
                <a:lnTo>
                  <a:pt x="71996" y="0"/>
                </a:lnTo>
                <a:close/>
              </a:path>
            </a:pathLst>
          </a:custGeom>
          <a:solidFill>
            <a:srgbClr val="123D68"/>
          </a:solidFill>
        </p:spPr>
        <p:txBody>
          <a:bodyPr wrap="square" lIns="0" tIns="0" rIns="0" bIns="0" rtlCol="0"/>
          <a:lstStyle/>
          <a:p>
            <a:endParaRPr/>
          </a:p>
        </p:txBody>
      </p:sp>
      <p:sp>
        <p:nvSpPr>
          <p:cNvPr id="8" name="bg object 17">
            <a:extLst>
              <a:ext uri="{FF2B5EF4-FFF2-40B4-BE49-F238E27FC236}">
                <a16:creationId xmlns:a16="http://schemas.microsoft.com/office/drawing/2014/main" id="{24D0A3EA-4918-A996-95F1-91F3E7AA9A1A}"/>
              </a:ext>
            </a:extLst>
          </p:cNvPr>
          <p:cNvSpPr/>
          <p:nvPr userDrawn="1"/>
        </p:nvSpPr>
        <p:spPr>
          <a:xfrm>
            <a:off x="70839" y="3425400"/>
            <a:ext cx="62230" cy="1713600"/>
          </a:xfrm>
          <a:custGeom>
            <a:avLst/>
            <a:gdLst/>
            <a:ahLst/>
            <a:cxnLst/>
            <a:rect l="l" t="t" r="r" b="b"/>
            <a:pathLst>
              <a:path w="62230" h="2693670">
                <a:moveTo>
                  <a:pt x="62204" y="0"/>
                </a:moveTo>
                <a:lnTo>
                  <a:pt x="0" y="0"/>
                </a:lnTo>
                <a:lnTo>
                  <a:pt x="0" y="2693149"/>
                </a:lnTo>
                <a:lnTo>
                  <a:pt x="62204" y="2693149"/>
                </a:lnTo>
                <a:lnTo>
                  <a:pt x="62204" y="0"/>
                </a:lnTo>
                <a:close/>
              </a:path>
            </a:pathLst>
          </a:custGeom>
          <a:solidFill>
            <a:srgbClr val="E83948"/>
          </a:solidFill>
        </p:spPr>
        <p:txBody>
          <a:bodyPr wrap="square" lIns="0" tIns="0" rIns="0" bIns="0" rtlCol="0"/>
          <a:lstStyle/>
          <a:p>
            <a:endParaRPr/>
          </a:p>
        </p:txBody>
      </p:sp>
      <p:sp>
        <p:nvSpPr>
          <p:cNvPr id="9" name="bg object 18">
            <a:extLst>
              <a:ext uri="{FF2B5EF4-FFF2-40B4-BE49-F238E27FC236}">
                <a16:creationId xmlns:a16="http://schemas.microsoft.com/office/drawing/2014/main" id="{97F20DC3-CF9C-F9EE-7CB9-A0DA482BF392}"/>
              </a:ext>
            </a:extLst>
          </p:cNvPr>
          <p:cNvSpPr/>
          <p:nvPr userDrawn="1"/>
        </p:nvSpPr>
        <p:spPr>
          <a:xfrm>
            <a:off x="70839" y="5140800"/>
            <a:ext cx="62230" cy="1713600"/>
          </a:xfrm>
          <a:custGeom>
            <a:avLst/>
            <a:gdLst/>
            <a:ahLst/>
            <a:cxnLst/>
            <a:rect l="l" t="t" r="r" b="b"/>
            <a:pathLst>
              <a:path w="62230" h="2680970">
                <a:moveTo>
                  <a:pt x="62204" y="0"/>
                </a:moveTo>
                <a:lnTo>
                  <a:pt x="0" y="0"/>
                </a:lnTo>
                <a:lnTo>
                  <a:pt x="0" y="2680373"/>
                </a:lnTo>
                <a:lnTo>
                  <a:pt x="62204" y="2680373"/>
                </a:lnTo>
                <a:lnTo>
                  <a:pt x="62204" y="0"/>
                </a:lnTo>
                <a:close/>
              </a:path>
            </a:pathLst>
          </a:custGeom>
          <a:solidFill>
            <a:srgbClr val="5BA5C2"/>
          </a:solidFill>
        </p:spPr>
        <p:txBody>
          <a:bodyPr wrap="square" lIns="0" tIns="0" rIns="0" bIns="0" rtlCol="0"/>
          <a:lstStyle/>
          <a:p>
            <a:endParaRPr/>
          </a:p>
        </p:txBody>
      </p:sp>
      <p:sp>
        <p:nvSpPr>
          <p:cNvPr id="10" name="bg object 19">
            <a:extLst>
              <a:ext uri="{FF2B5EF4-FFF2-40B4-BE49-F238E27FC236}">
                <a16:creationId xmlns:a16="http://schemas.microsoft.com/office/drawing/2014/main" id="{05544FE9-976D-82B0-978F-FA3ADDB5D185}"/>
              </a:ext>
            </a:extLst>
          </p:cNvPr>
          <p:cNvSpPr/>
          <p:nvPr userDrawn="1"/>
        </p:nvSpPr>
        <p:spPr>
          <a:xfrm>
            <a:off x="70839" y="1712700"/>
            <a:ext cx="62230" cy="1713600"/>
          </a:xfrm>
          <a:custGeom>
            <a:avLst/>
            <a:gdLst/>
            <a:ahLst/>
            <a:cxnLst/>
            <a:rect l="l" t="t" r="r" b="b"/>
            <a:pathLst>
              <a:path w="62230" h="2667000">
                <a:moveTo>
                  <a:pt x="0" y="2666415"/>
                </a:moveTo>
                <a:lnTo>
                  <a:pt x="62204" y="2666415"/>
                </a:lnTo>
                <a:lnTo>
                  <a:pt x="62204" y="0"/>
                </a:lnTo>
                <a:lnTo>
                  <a:pt x="0" y="0"/>
                </a:lnTo>
                <a:lnTo>
                  <a:pt x="0" y="2666415"/>
                </a:lnTo>
                <a:close/>
              </a:path>
            </a:pathLst>
          </a:custGeom>
          <a:solidFill>
            <a:srgbClr val="8B213D"/>
          </a:solidFill>
        </p:spPr>
        <p:txBody>
          <a:bodyPr wrap="square" lIns="0" tIns="0" rIns="0" bIns="0" rtlCol="0"/>
          <a:lstStyle/>
          <a:p>
            <a:endParaRPr/>
          </a:p>
        </p:txBody>
      </p:sp>
      <p:sp>
        <p:nvSpPr>
          <p:cNvPr id="11" name="bg object 20">
            <a:extLst>
              <a:ext uri="{FF2B5EF4-FFF2-40B4-BE49-F238E27FC236}">
                <a16:creationId xmlns:a16="http://schemas.microsoft.com/office/drawing/2014/main" id="{F33FDAA1-3A8B-264D-C37C-397CFC747064}"/>
              </a:ext>
            </a:extLst>
          </p:cNvPr>
          <p:cNvSpPr/>
          <p:nvPr userDrawn="1"/>
        </p:nvSpPr>
        <p:spPr>
          <a:xfrm>
            <a:off x="70839" y="-2700"/>
            <a:ext cx="62230" cy="1713600"/>
          </a:xfrm>
          <a:custGeom>
            <a:avLst/>
            <a:gdLst/>
            <a:ahLst/>
            <a:cxnLst/>
            <a:rect l="l" t="t" r="r" b="b"/>
            <a:pathLst>
              <a:path w="62230" h="2654300">
                <a:moveTo>
                  <a:pt x="62204" y="0"/>
                </a:moveTo>
                <a:lnTo>
                  <a:pt x="0" y="0"/>
                </a:lnTo>
                <a:lnTo>
                  <a:pt x="0" y="2653919"/>
                </a:lnTo>
                <a:lnTo>
                  <a:pt x="62204" y="2653919"/>
                </a:lnTo>
                <a:lnTo>
                  <a:pt x="62204" y="0"/>
                </a:lnTo>
                <a:close/>
              </a:path>
            </a:pathLst>
          </a:custGeom>
          <a:solidFill>
            <a:srgbClr val="123D68"/>
          </a:solidFill>
        </p:spPr>
        <p:txBody>
          <a:bodyPr wrap="square" lIns="0" tIns="0" rIns="0" bIns="0" rtlCol="0"/>
          <a:lstStyle/>
          <a:p>
            <a:endParaRPr/>
          </a:p>
        </p:txBody>
      </p:sp>
    </p:spTree>
    <p:extLst>
      <p:ext uri="{BB962C8B-B14F-4D97-AF65-F5344CB8AC3E}">
        <p14:creationId xmlns:p14="http://schemas.microsoft.com/office/powerpoint/2010/main" val="364823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spc="80" baseline="0">
          <a:solidFill>
            <a:srgbClr val="0F3D69"/>
          </a:solidFill>
          <a:latin typeface="Axia Stencil Black" panose="020B0A03030202020206" pitchFamily="34" charset="77"/>
          <a:ea typeface="Axia Stencil Black" panose="020B0A03030202020206" pitchFamily="34"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rsg-enkhuize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DA733-4F7F-A788-07BD-80BCB496B97F}"/>
              </a:ext>
            </a:extLst>
          </p:cNvPr>
          <p:cNvSpPr>
            <a:spLocks noGrp="1"/>
          </p:cNvSpPr>
          <p:nvPr>
            <p:ph type="ctrTitle"/>
          </p:nvPr>
        </p:nvSpPr>
        <p:spPr/>
        <p:txBody>
          <a:bodyPr>
            <a:normAutofit/>
          </a:bodyPr>
          <a:lstStyle/>
          <a:p>
            <a:r>
              <a:rPr lang="nl-NL">
                <a:latin typeface="Axia Stencil Black"/>
              </a:rPr>
              <a:t>Keuzeproces</a:t>
            </a:r>
            <a:r>
              <a:rPr lang="nl-NL">
                <a:solidFill>
                  <a:srgbClr val="0F3D69"/>
                </a:solidFill>
                <a:latin typeface="Axia Stencil Black"/>
              </a:rPr>
              <a:t> </a:t>
            </a:r>
            <a:r>
              <a:rPr lang="nl-NL">
                <a:latin typeface="Axia Stencil Black"/>
              </a:rPr>
              <a:t>M2-M3-M4</a:t>
            </a:r>
            <a:endParaRPr lang="nl-NL">
              <a:solidFill>
                <a:srgbClr val="0F3D69"/>
              </a:solidFill>
              <a:latin typeface="Axia Stencil Black"/>
            </a:endParaRPr>
          </a:p>
        </p:txBody>
      </p:sp>
      <p:sp>
        <p:nvSpPr>
          <p:cNvPr id="3" name="Ondertitel 2">
            <a:extLst>
              <a:ext uri="{FF2B5EF4-FFF2-40B4-BE49-F238E27FC236}">
                <a16:creationId xmlns:a16="http://schemas.microsoft.com/office/drawing/2014/main" id="{FB65A3EE-00BB-42F7-2347-B1A661EB82AF}"/>
              </a:ext>
            </a:extLst>
          </p:cNvPr>
          <p:cNvSpPr>
            <a:spLocks noGrp="1"/>
          </p:cNvSpPr>
          <p:nvPr>
            <p:ph type="subTitle" idx="1"/>
          </p:nvPr>
        </p:nvSpPr>
        <p:spPr/>
        <p:txBody>
          <a:bodyPr vert="horz" lIns="91440" tIns="45720" rIns="91440" bIns="45720" rtlCol="0" anchor="t">
            <a:normAutofit/>
          </a:bodyPr>
          <a:lstStyle/>
          <a:p>
            <a:r>
              <a:rPr lang="nl-NL" dirty="0">
                <a:solidFill>
                  <a:srgbClr val="57A4C1"/>
                </a:solidFill>
                <a:latin typeface="Axia"/>
                <a:ea typeface="Axia" panose="020B0503030202020206" pitchFamily="34" charset="77"/>
              </a:rPr>
              <a:t>Dinsdag 14 januari 2025 </a:t>
            </a:r>
            <a:br>
              <a:rPr lang="nl-NL" dirty="0">
                <a:latin typeface="Axia" panose="020B0503030202020206" pitchFamily="34" charset="77"/>
                <a:ea typeface="Axia" panose="020B0503030202020206" pitchFamily="34" charset="77"/>
              </a:rPr>
            </a:br>
            <a:r>
              <a:rPr lang="nl-NL" dirty="0">
                <a:solidFill>
                  <a:srgbClr val="57A4C1"/>
                </a:solidFill>
                <a:latin typeface="Axia"/>
                <a:ea typeface="Axia" panose="020B0503030202020206" pitchFamily="34" charset="77"/>
              </a:rPr>
              <a:t>19.00 uur - inloop</a:t>
            </a:r>
            <a:br>
              <a:rPr lang="nl-NL" dirty="0">
                <a:latin typeface="Axia" panose="020B0503030202020206" pitchFamily="34" charset="77"/>
                <a:ea typeface="Axia" panose="020B0503030202020206" pitchFamily="34" charset="77"/>
              </a:rPr>
            </a:br>
            <a:r>
              <a:rPr lang="nl-NL" dirty="0">
                <a:solidFill>
                  <a:srgbClr val="57A4C1"/>
                </a:solidFill>
                <a:latin typeface="Axia"/>
                <a:ea typeface="Axia" panose="020B0503030202020206" pitchFamily="34" charset="77"/>
              </a:rPr>
              <a:t>19.15 uur - aanvang</a:t>
            </a:r>
          </a:p>
        </p:txBody>
      </p:sp>
      <p:pic>
        <p:nvPicPr>
          <p:cNvPr id="23" name="Afbeelding 22">
            <a:extLst>
              <a:ext uri="{FF2B5EF4-FFF2-40B4-BE49-F238E27FC236}">
                <a16:creationId xmlns:a16="http://schemas.microsoft.com/office/drawing/2014/main" id="{CF200EB0-A8AA-5E16-772F-062348DBFDCB}"/>
              </a:ext>
            </a:extLst>
          </p:cNvPr>
          <p:cNvPicPr>
            <a:picLocks noChangeAspect="1"/>
          </p:cNvPicPr>
          <p:nvPr/>
        </p:nvPicPr>
        <p:blipFill>
          <a:blip r:embed="rId3"/>
          <a:stretch>
            <a:fillRect/>
          </a:stretch>
        </p:blipFill>
        <p:spPr>
          <a:xfrm>
            <a:off x="107575" y="5349875"/>
            <a:ext cx="1721225" cy="1721225"/>
          </a:xfrm>
          <a:prstGeom prst="rect">
            <a:avLst/>
          </a:prstGeom>
        </p:spPr>
      </p:pic>
    </p:spTree>
    <p:extLst>
      <p:ext uri="{BB962C8B-B14F-4D97-AF65-F5344CB8AC3E}">
        <p14:creationId xmlns:p14="http://schemas.microsoft.com/office/powerpoint/2010/main" val="267702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fontScale="92500" lnSpcReduction="10000"/>
          </a:bodyPr>
          <a:lstStyle/>
          <a:p>
            <a:pPr marL="0" indent="0">
              <a:buNone/>
            </a:pPr>
            <a:r>
              <a:rPr lang="nl-NL" b="1" dirty="0"/>
              <a:t>Zorg en welzijn</a:t>
            </a:r>
          </a:p>
          <a:p>
            <a:endParaRPr lang="nl-NL" dirty="0"/>
          </a:p>
          <a:p>
            <a:r>
              <a:rPr lang="nl-NL" dirty="0"/>
              <a:t>Verplichte profielvakken: </a:t>
            </a:r>
          </a:p>
          <a:p>
            <a:pPr lvl="1"/>
            <a:r>
              <a:rPr lang="nl-NL" dirty="0"/>
              <a:t>biologie</a:t>
            </a:r>
          </a:p>
          <a:p>
            <a:pPr marL="457200" lvl="1" indent="0">
              <a:buNone/>
            </a:pPr>
            <a:r>
              <a:rPr lang="nl-NL" dirty="0"/>
              <a:t>+</a:t>
            </a:r>
          </a:p>
          <a:p>
            <a:pPr lvl="1"/>
            <a:r>
              <a:rPr lang="nl-NL" dirty="0"/>
              <a:t>wiskunde (of aardrijkskunde of geschiedenis)</a:t>
            </a:r>
          </a:p>
          <a:p>
            <a:pPr lvl="1"/>
            <a:endParaRPr lang="nl-NL" dirty="0"/>
          </a:p>
          <a:p>
            <a:pPr marL="0" indent="0">
              <a:buNone/>
            </a:pPr>
            <a:endParaRPr lang="nl-NL" dirty="0"/>
          </a:p>
          <a:p>
            <a:r>
              <a:rPr lang="nl-NL" dirty="0"/>
              <a:t>Keuzevak:</a:t>
            </a:r>
          </a:p>
          <a:p>
            <a:pPr lvl="1"/>
            <a:r>
              <a:rPr lang="nl-NL" dirty="0"/>
              <a:t>Duits		</a:t>
            </a:r>
            <a:r>
              <a:rPr lang="nl-NL" dirty="0">
                <a:latin typeface="Arial" panose="020B0604020202020204" pitchFamily="34" charset="0"/>
                <a:cs typeface="Arial" panose="020B0604020202020204" pitchFamily="34" charset="0"/>
              </a:rPr>
              <a:t>• aardrijkskunde	• scheikunde</a:t>
            </a:r>
            <a:endParaRPr lang="nl-NL" dirty="0"/>
          </a:p>
          <a:p>
            <a:pPr lvl="1"/>
            <a:r>
              <a:rPr lang="nl-NL" i="1" dirty="0"/>
              <a:t>Frans 	</a:t>
            </a:r>
            <a:r>
              <a:rPr lang="nl-NL" dirty="0"/>
              <a:t>	</a:t>
            </a:r>
            <a:r>
              <a:rPr lang="nl-NL" dirty="0">
                <a:latin typeface="Arial" panose="020B0604020202020204" pitchFamily="34" charset="0"/>
                <a:cs typeface="Arial" panose="020B0604020202020204" pitchFamily="34" charset="0"/>
              </a:rPr>
              <a:t>• geschiedenis		• kunstvakken II 	</a:t>
            </a:r>
            <a:endParaRPr lang="nl-NL" dirty="0"/>
          </a:p>
          <a:p>
            <a:pPr marL="457200" lvl="1" indent="0">
              <a:buNone/>
            </a:pPr>
            <a:endParaRPr lang="nl-NL" dirty="0"/>
          </a:p>
        </p:txBody>
      </p:sp>
      <p:pic>
        <p:nvPicPr>
          <p:cNvPr id="3076" name="Picture 4" descr="Zorg en welzijn - EG Securis">
            <a:extLst>
              <a:ext uri="{FF2B5EF4-FFF2-40B4-BE49-F238E27FC236}">
                <a16:creationId xmlns:a16="http://schemas.microsoft.com/office/drawing/2014/main" id="{F90A47B1-605A-4AC1-8BC0-4FCBAAA97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866" y="281667"/>
            <a:ext cx="3707959" cy="238533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4D589D26-B6C4-269E-010A-F0754DD6C38B}"/>
              </a:ext>
            </a:extLst>
          </p:cNvPr>
          <p:cNvSpPr txBox="1">
            <a:spLocks/>
          </p:cNvSpPr>
          <p:nvPr/>
        </p:nvSpPr>
        <p:spPr>
          <a:xfrm>
            <a:off x="8103477" y="2906893"/>
            <a:ext cx="4894863" cy="16020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Mavo-3 </a:t>
            </a:r>
            <a:r>
              <a:rPr lang="nl-NL" b="1" dirty="0" err="1"/>
              <a:t>tto</a:t>
            </a:r>
            <a:endParaRPr lang="nl-NL" b="1" dirty="0"/>
          </a:p>
          <a:p>
            <a:r>
              <a:rPr lang="nl-NL" dirty="0"/>
              <a:t>Twee keuzevakken i.v.m. </a:t>
            </a:r>
            <a:r>
              <a:rPr lang="nl-NL" dirty="0" err="1"/>
              <a:t>vacational</a:t>
            </a:r>
            <a:r>
              <a:rPr lang="nl-NL" dirty="0"/>
              <a:t> studies</a:t>
            </a:r>
          </a:p>
          <a:p>
            <a:r>
              <a:rPr lang="nl-NL" dirty="0"/>
              <a:t>Geen Frans in </a:t>
            </a:r>
            <a:r>
              <a:rPr lang="nl-NL" dirty="0" err="1"/>
              <a:t>tto</a:t>
            </a:r>
            <a:r>
              <a:rPr lang="nl-NL" dirty="0"/>
              <a:t>!</a:t>
            </a:r>
          </a:p>
          <a:p>
            <a:pPr marL="0" indent="0">
              <a:buNone/>
            </a:pPr>
            <a:endParaRPr lang="nl-NL" dirty="0"/>
          </a:p>
        </p:txBody>
      </p:sp>
    </p:spTree>
    <p:extLst>
      <p:ext uri="{BB962C8B-B14F-4D97-AF65-F5344CB8AC3E}">
        <p14:creationId xmlns:p14="http://schemas.microsoft.com/office/powerpoint/2010/main" val="278569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99C35-DA5C-485B-AFB6-4E5B24324279}"/>
              </a:ext>
            </a:extLst>
          </p:cNvPr>
          <p:cNvSpPr>
            <a:spLocks noGrp="1"/>
          </p:cNvSpPr>
          <p:nvPr>
            <p:ph type="title"/>
          </p:nvPr>
        </p:nvSpPr>
        <p:spPr>
          <a:xfrm>
            <a:off x="496957" y="35159"/>
            <a:ext cx="10515600" cy="688422"/>
          </a:xfrm>
        </p:spPr>
        <p:txBody>
          <a:bodyPr>
            <a:normAutofit fontScale="90000"/>
          </a:bodyPr>
          <a:lstStyle/>
          <a:p>
            <a:r>
              <a:rPr lang="nl-NL"/>
              <a:t>Overzicht M2 -&gt; M3</a:t>
            </a:r>
          </a:p>
        </p:txBody>
      </p:sp>
      <p:graphicFrame>
        <p:nvGraphicFramePr>
          <p:cNvPr id="4" name="Tijdelijke aanduiding voor inhoud 3">
            <a:extLst>
              <a:ext uri="{FF2B5EF4-FFF2-40B4-BE49-F238E27FC236}">
                <a16:creationId xmlns:a16="http://schemas.microsoft.com/office/drawing/2014/main" id="{B395799A-B294-4650-8A5A-7B7A63EE9313}"/>
              </a:ext>
            </a:extLst>
          </p:cNvPr>
          <p:cNvGraphicFramePr>
            <a:graphicFrameLocks noGrp="1"/>
          </p:cNvGraphicFramePr>
          <p:nvPr>
            <p:ph idx="1"/>
            <p:extLst>
              <p:ext uri="{D42A27DB-BD31-4B8C-83A1-F6EECF244321}">
                <p14:modId xmlns:p14="http://schemas.microsoft.com/office/powerpoint/2010/main" val="53082411"/>
              </p:ext>
            </p:extLst>
          </p:nvPr>
        </p:nvGraphicFramePr>
        <p:xfrm>
          <a:off x="496957" y="758741"/>
          <a:ext cx="11151705" cy="5738020"/>
        </p:xfrm>
        <a:graphic>
          <a:graphicData uri="http://schemas.openxmlformats.org/drawingml/2006/table">
            <a:tbl>
              <a:tblPr/>
              <a:tblGrid>
                <a:gridCol w="2430865">
                  <a:extLst>
                    <a:ext uri="{9D8B030D-6E8A-4147-A177-3AD203B41FA5}">
                      <a16:colId xmlns:a16="http://schemas.microsoft.com/office/drawing/2014/main" val="3375747587"/>
                    </a:ext>
                  </a:extLst>
                </a:gridCol>
                <a:gridCol w="2856500">
                  <a:extLst>
                    <a:ext uri="{9D8B030D-6E8A-4147-A177-3AD203B41FA5}">
                      <a16:colId xmlns:a16="http://schemas.microsoft.com/office/drawing/2014/main" val="3544552602"/>
                    </a:ext>
                  </a:extLst>
                </a:gridCol>
                <a:gridCol w="2951087">
                  <a:extLst>
                    <a:ext uri="{9D8B030D-6E8A-4147-A177-3AD203B41FA5}">
                      <a16:colId xmlns:a16="http://schemas.microsoft.com/office/drawing/2014/main" val="1642222395"/>
                    </a:ext>
                  </a:extLst>
                </a:gridCol>
                <a:gridCol w="2913253">
                  <a:extLst>
                    <a:ext uri="{9D8B030D-6E8A-4147-A177-3AD203B41FA5}">
                      <a16:colId xmlns:a16="http://schemas.microsoft.com/office/drawing/2014/main" val="804510583"/>
                    </a:ext>
                  </a:extLst>
                </a:gridCol>
              </a:tblGrid>
              <a:tr h="573102">
                <a:tc>
                  <a:txBody>
                    <a:bodyPr/>
                    <a:lstStyle/>
                    <a:p>
                      <a:pPr algn="l" fontAlgn="base"/>
                      <a:r>
                        <a:rPr lang="nl-NL" sz="1200" b="1" i="0" u="none" strike="noStrike">
                          <a:solidFill>
                            <a:srgbClr val="000000"/>
                          </a:solidFill>
                          <a:effectLst/>
                          <a:latin typeface="Arial" panose="020B0604020202020204" pitchFamily="34" charset="0"/>
                          <a:cs typeface="Arial" panose="020B0604020202020204" pitchFamily="34" charset="0"/>
                        </a:rPr>
                        <a:t>M2 &gt; M3</a:t>
                      </a:r>
                      <a:r>
                        <a:rPr lang="nl-NL" sz="12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techniek</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economie</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zorg &amp; welzijn</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602282574"/>
                  </a:ext>
                </a:extLst>
              </a:tr>
              <a:tr h="330207">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83033769"/>
                  </a:ext>
                </a:extLst>
              </a:tr>
              <a:tr h="369534">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247746459"/>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374192996"/>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74423746"/>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44981543"/>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640315817"/>
                  </a:ext>
                </a:extLst>
              </a:tr>
              <a:tr h="286214">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40680315"/>
                  </a:ext>
                </a:extLst>
              </a:tr>
              <a:tr h="34782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11847192"/>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072920287"/>
                  </a:ext>
                </a:extLst>
              </a:tr>
              <a:tr h="332422">
                <a:tc>
                  <a:txBody>
                    <a:bodyPr/>
                    <a:lstStyle/>
                    <a:p>
                      <a:pPr algn="l" fontAlgn="base"/>
                      <a:r>
                        <a:rPr lang="nl-NL" sz="1200" b="0" i="0" u="none" strike="noStrike">
                          <a:solidFill>
                            <a:srgbClr val="000000"/>
                          </a:solidFill>
                          <a:effectLst/>
                          <a:latin typeface="Arial" panose="020B0604020202020204" pitchFamily="34" charset="0"/>
                        </a:rPr>
                        <a:t>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natuurkunde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89350165"/>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047176269"/>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74711396"/>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1 uit 5</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3 uit 6</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3 uit 6</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61112900"/>
                  </a:ext>
                </a:extLst>
              </a:tr>
              <a:tr h="267277">
                <a:tc>
                  <a:txBody>
                    <a:bodyPr/>
                    <a:lstStyle/>
                    <a:p>
                      <a:pPr algn="l" fontAlgn="base"/>
                      <a:r>
                        <a:rPr lang="nl-NL" sz="1200" b="0" i="0" u="none" strike="noStrike">
                          <a:solidFill>
                            <a:srgbClr val="000000"/>
                          </a:solidFill>
                          <a:effectLst/>
                          <a:latin typeface="Arial" panose="020B0604020202020204" pitchFamily="34" charset="0"/>
                        </a:rPr>
                        <a:t>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Frans</a:t>
                      </a:r>
                      <a:r>
                        <a:rPr lang="nl-NL" sz="1200" b="0" i="0" u="none" strike="noStrike">
                          <a:solidFill>
                            <a:srgbClr val="000000"/>
                          </a:solidFill>
                          <a:effectLst/>
                          <a:latin typeface="Arial" panose="020B0604020202020204" pitchFamily="34" charset="0"/>
                        </a:rPr>
                        <a:t>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Frans</a:t>
                      </a:r>
                      <a:r>
                        <a:rPr lang="nl-NL" sz="1200" b="0" i="0" u="none" strike="noStrike">
                          <a:solidFill>
                            <a:srgbClr val="000000"/>
                          </a:solidFill>
                          <a:effectLst/>
                          <a:latin typeface="Arial" panose="020B0604020202020204" pitchFamily="34" charset="0"/>
                        </a:rPr>
                        <a:t>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Frans</a:t>
                      </a:r>
                      <a:r>
                        <a:rPr lang="nl-NL" sz="1200" b="0" i="0" u="none" strike="noStrike">
                          <a:solidFill>
                            <a:srgbClr val="000000"/>
                          </a:solidFill>
                          <a:effectLst/>
                          <a:latin typeface="Arial" panose="020B0604020202020204" pitchFamily="34" charset="0"/>
                        </a:rPr>
                        <a:t>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948699692"/>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75007179"/>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172895385"/>
                  </a:ext>
                </a:extLst>
              </a:tr>
              <a:tr h="291390">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a:solidFill>
                            <a:srgbClr val="000000"/>
                          </a:solidFill>
                          <a:effectLst/>
                          <a:latin typeface="Arial" panose="020B0604020202020204" pitchFamily="34" charset="0"/>
                        </a:rPr>
                        <a:t>kunstvakken II (tekenen)​</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a:solidFill>
                            <a:srgbClr val="000000"/>
                          </a:solidFill>
                          <a:effectLst/>
                          <a:latin typeface="Arial" panose="020B0604020202020204" pitchFamily="34" charset="0"/>
                        </a:rPr>
                        <a:t>kunstvakken II (tekenen)​</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55072320"/>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scheikunde​</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scheikunde</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12690"/>
                  </a:ext>
                </a:extLst>
              </a:tr>
            </a:tbl>
          </a:graphicData>
        </a:graphic>
      </p:graphicFrame>
      <p:sp>
        <p:nvSpPr>
          <p:cNvPr id="5" name="Rectangle 1">
            <a:extLst>
              <a:ext uri="{FF2B5EF4-FFF2-40B4-BE49-F238E27FC236}">
                <a16:creationId xmlns:a16="http://schemas.microsoft.com/office/drawing/2014/main" id="{47968498-906E-46EA-AA70-17E25956F7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6" name="Picture 4">
            <a:extLst>
              <a:ext uri="{FF2B5EF4-FFF2-40B4-BE49-F238E27FC236}">
                <a16:creationId xmlns:a16="http://schemas.microsoft.com/office/drawing/2014/main" id="{8D12499C-EA4F-4940-BFE1-51B2E3B861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766"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062A337-5F4A-4FAC-B1F7-37554211A5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957"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DF41D0-3E19-43D2-91AC-3A0253700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2015" y="784712"/>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8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99C35-DA5C-485B-AFB6-4E5B24324279}"/>
              </a:ext>
            </a:extLst>
          </p:cNvPr>
          <p:cNvSpPr>
            <a:spLocks noGrp="1"/>
          </p:cNvSpPr>
          <p:nvPr>
            <p:ph type="title"/>
          </p:nvPr>
        </p:nvSpPr>
        <p:spPr>
          <a:xfrm>
            <a:off x="496957" y="35159"/>
            <a:ext cx="10515600" cy="688422"/>
          </a:xfrm>
        </p:spPr>
        <p:txBody>
          <a:bodyPr>
            <a:normAutofit fontScale="90000"/>
          </a:bodyPr>
          <a:lstStyle/>
          <a:p>
            <a:r>
              <a:rPr lang="nl-NL" dirty="0"/>
              <a:t>Overzicht M2 </a:t>
            </a:r>
            <a:r>
              <a:rPr lang="nl-NL" dirty="0" err="1"/>
              <a:t>tto</a:t>
            </a:r>
            <a:r>
              <a:rPr lang="nl-NL" dirty="0"/>
              <a:t> -&gt; M3</a:t>
            </a:r>
          </a:p>
        </p:txBody>
      </p:sp>
      <p:graphicFrame>
        <p:nvGraphicFramePr>
          <p:cNvPr id="4" name="Tijdelijke aanduiding voor inhoud 3">
            <a:extLst>
              <a:ext uri="{FF2B5EF4-FFF2-40B4-BE49-F238E27FC236}">
                <a16:creationId xmlns:a16="http://schemas.microsoft.com/office/drawing/2014/main" id="{B395799A-B294-4650-8A5A-7B7A63EE9313}"/>
              </a:ext>
            </a:extLst>
          </p:cNvPr>
          <p:cNvGraphicFramePr>
            <a:graphicFrameLocks noGrp="1"/>
          </p:cNvGraphicFramePr>
          <p:nvPr>
            <p:ph idx="1"/>
            <p:extLst>
              <p:ext uri="{D42A27DB-BD31-4B8C-83A1-F6EECF244321}">
                <p14:modId xmlns:p14="http://schemas.microsoft.com/office/powerpoint/2010/main" val="638550722"/>
              </p:ext>
            </p:extLst>
          </p:nvPr>
        </p:nvGraphicFramePr>
        <p:xfrm>
          <a:off x="496957" y="641133"/>
          <a:ext cx="11151705" cy="6064467"/>
        </p:xfrm>
        <a:graphic>
          <a:graphicData uri="http://schemas.openxmlformats.org/drawingml/2006/table">
            <a:tbl>
              <a:tblPr/>
              <a:tblGrid>
                <a:gridCol w="2430865">
                  <a:extLst>
                    <a:ext uri="{9D8B030D-6E8A-4147-A177-3AD203B41FA5}">
                      <a16:colId xmlns:a16="http://schemas.microsoft.com/office/drawing/2014/main" val="3375747587"/>
                    </a:ext>
                  </a:extLst>
                </a:gridCol>
                <a:gridCol w="2856500">
                  <a:extLst>
                    <a:ext uri="{9D8B030D-6E8A-4147-A177-3AD203B41FA5}">
                      <a16:colId xmlns:a16="http://schemas.microsoft.com/office/drawing/2014/main" val="3544552602"/>
                    </a:ext>
                  </a:extLst>
                </a:gridCol>
                <a:gridCol w="2951087">
                  <a:extLst>
                    <a:ext uri="{9D8B030D-6E8A-4147-A177-3AD203B41FA5}">
                      <a16:colId xmlns:a16="http://schemas.microsoft.com/office/drawing/2014/main" val="1642222395"/>
                    </a:ext>
                  </a:extLst>
                </a:gridCol>
                <a:gridCol w="2913253">
                  <a:extLst>
                    <a:ext uri="{9D8B030D-6E8A-4147-A177-3AD203B41FA5}">
                      <a16:colId xmlns:a16="http://schemas.microsoft.com/office/drawing/2014/main" val="804510583"/>
                    </a:ext>
                  </a:extLst>
                </a:gridCol>
              </a:tblGrid>
              <a:tr h="571089">
                <a:tc>
                  <a:txBody>
                    <a:bodyPr/>
                    <a:lstStyle/>
                    <a:p>
                      <a:pPr algn="l" fontAlgn="base"/>
                      <a:r>
                        <a:rPr lang="nl-NL" sz="1200" b="1" i="0" u="none" strike="noStrike">
                          <a:solidFill>
                            <a:srgbClr val="000000"/>
                          </a:solidFill>
                          <a:effectLst/>
                          <a:latin typeface="Arial" panose="020B0604020202020204" pitchFamily="34" charset="0"/>
                          <a:cs typeface="Arial" panose="020B0604020202020204" pitchFamily="34" charset="0"/>
                        </a:rPr>
                        <a:t>M2 &gt; M3</a:t>
                      </a:r>
                      <a:r>
                        <a:rPr lang="nl-NL" sz="12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techniek</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economie</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zorg &amp; welzijn</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602282574"/>
                  </a:ext>
                </a:extLst>
              </a:tr>
              <a:tr h="329047">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83033769"/>
                  </a:ext>
                </a:extLst>
              </a:tr>
              <a:tr h="368236">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247746459"/>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374192996"/>
                  </a:ext>
                </a:extLst>
              </a:tr>
              <a:tr h="266338">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74423746"/>
                  </a:ext>
                </a:extLst>
              </a:tr>
              <a:tr h="266338">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44981543"/>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640315817"/>
                  </a:ext>
                </a:extLst>
              </a:tr>
              <a:tr h="285209">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40680315"/>
                  </a:ext>
                </a:extLst>
              </a:tr>
              <a:tr h="346605">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kunstvakken I (ckv)</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11847192"/>
                  </a:ext>
                </a:extLst>
              </a:tr>
              <a:tr h="346605">
                <a:tc>
                  <a:txBody>
                    <a:bodyPr/>
                    <a:lstStyle/>
                    <a:p>
                      <a:pPr algn="l" fontAlgn="auto"/>
                      <a:endParaRPr lang="nl-NL" sz="1200" b="0" i="0" u="none" strike="noStrike" dirty="0">
                        <a:solidFill>
                          <a:srgbClr val="000000"/>
                        </a:solidFill>
                        <a:effectLst/>
                        <a:latin typeface="Arial" panose="020B0604020202020204" pitchFamily="34" charset="0"/>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0" i="0" dirty="0" err="1">
                          <a:solidFill>
                            <a:srgbClr val="000000"/>
                          </a:solidFill>
                          <a:effectLst/>
                        </a:rPr>
                        <a:t>vacational</a:t>
                      </a:r>
                      <a:r>
                        <a:rPr lang="nl-NL" sz="1400" b="0" i="0" dirty="0">
                          <a:solidFill>
                            <a:srgbClr val="000000"/>
                          </a:solidFill>
                          <a:effectLst/>
                        </a:rPr>
                        <a:t> studies</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400" b="0" i="0" dirty="0" err="1">
                          <a:solidFill>
                            <a:srgbClr val="000000"/>
                          </a:solidFill>
                          <a:effectLst/>
                        </a:rPr>
                        <a:t>vacational</a:t>
                      </a:r>
                      <a:r>
                        <a:rPr lang="nl-NL" sz="1400" b="0" i="0" dirty="0">
                          <a:solidFill>
                            <a:srgbClr val="000000"/>
                          </a:solidFill>
                          <a:effectLst/>
                        </a:rPr>
                        <a:t> studies</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400" b="0" i="0" dirty="0" err="1">
                          <a:solidFill>
                            <a:srgbClr val="000000"/>
                          </a:solidFill>
                          <a:effectLst/>
                        </a:rPr>
                        <a:t>vacational</a:t>
                      </a:r>
                      <a:r>
                        <a:rPr lang="nl-NL" sz="1400" b="0" i="0" dirty="0">
                          <a:solidFill>
                            <a:srgbClr val="000000"/>
                          </a:solidFill>
                          <a:effectLst/>
                        </a:rPr>
                        <a:t> studies</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30151462"/>
                  </a:ext>
                </a:extLst>
              </a:tr>
              <a:tr h="266338">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dirty="0">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072920287"/>
                  </a:ext>
                </a:extLst>
              </a:tr>
              <a:tr h="331254">
                <a:tc>
                  <a:txBody>
                    <a:bodyPr/>
                    <a:lstStyle/>
                    <a:p>
                      <a:pPr algn="l" fontAlgn="base"/>
                      <a:r>
                        <a:rPr lang="nl-NL" sz="1200" b="0" i="0" u="none" strike="noStrike">
                          <a:solidFill>
                            <a:srgbClr val="000000"/>
                          </a:solidFill>
                          <a:effectLst/>
                          <a:latin typeface="Arial" panose="020B0604020202020204" pitchFamily="34" charset="0"/>
                        </a:rPr>
                        <a:t>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natuurkunde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89350165"/>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047176269"/>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74711396"/>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rgbClr val="000000"/>
                          </a:solidFill>
                          <a:effectLst/>
                          <a:latin typeface="Arial" panose="020B0604020202020204" pitchFamily="34" charset="0"/>
                        </a:rPr>
                        <a:t>0 uit 5</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rgbClr val="000000"/>
                          </a:solidFill>
                          <a:effectLst/>
                          <a:latin typeface="Arial" panose="020B0604020202020204" pitchFamily="34" charset="0"/>
                        </a:rPr>
                        <a:t>2 uit 5</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rgbClr val="000000"/>
                          </a:solidFill>
                          <a:effectLst/>
                          <a:latin typeface="Arial" panose="020B0604020202020204" pitchFamily="34" charset="0"/>
                        </a:rPr>
                        <a:t>2 uit 5</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61112900"/>
                  </a:ext>
                </a:extLst>
              </a:tr>
              <a:tr h="266338">
                <a:tc>
                  <a:txBody>
                    <a:bodyPr/>
                    <a:lstStyle/>
                    <a:p>
                      <a:pPr algn="l" fontAlgn="base"/>
                      <a:r>
                        <a:rPr lang="nl-NL" sz="1200" b="0" i="0" u="none" strike="noStrike">
                          <a:solidFill>
                            <a:srgbClr val="000000"/>
                          </a:solidFill>
                          <a:effectLst/>
                          <a:latin typeface="Arial" panose="020B0604020202020204" pitchFamily="34" charset="0"/>
                        </a:rPr>
                        <a:t>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Duits</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Duits</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948699692"/>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75007179"/>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172895385"/>
                  </a:ext>
                </a:extLst>
              </a:tr>
              <a:tr h="290366">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en-US"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a:solidFill>
                            <a:srgbClr val="000000"/>
                          </a:solidFill>
                          <a:effectLst/>
                          <a:latin typeface="Arial" panose="020B0604020202020204" pitchFamily="34" charset="0"/>
                        </a:rPr>
                        <a:t>kunstvakken II (tekenen)​</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55072320"/>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scheikunde​</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scheikunde</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12690"/>
                  </a:ext>
                </a:extLst>
              </a:tr>
            </a:tbl>
          </a:graphicData>
        </a:graphic>
      </p:graphicFrame>
      <p:sp>
        <p:nvSpPr>
          <p:cNvPr id="5" name="Rectangle 1">
            <a:extLst>
              <a:ext uri="{FF2B5EF4-FFF2-40B4-BE49-F238E27FC236}">
                <a16:creationId xmlns:a16="http://schemas.microsoft.com/office/drawing/2014/main" id="{47968498-906E-46EA-AA70-17E25956F7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6" name="Picture 4">
            <a:extLst>
              <a:ext uri="{FF2B5EF4-FFF2-40B4-BE49-F238E27FC236}">
                <a16:creationId xmlns:a16="http://schemas.microsoft.com/office/drawing/2014/main" id="{8D12499C-EA4F-4940-BFE1-51B2E3B861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766"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062A337-5F4A-4FAC-B1F7-37554211A5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957"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DF41D0-3E19-43D2-91AC-3A0253700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2015" y="784712"/>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8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50261-F365-47E3-B04B-0A86B1D636E2}"/>
              </a:ext>
            </a:extLst>
          </p:cNvPr>
          <p:cNvSpPr>
            <a:spLocks noGrp="1"/>
          </p:cNvSpPr>
          <p:nvPr>
            <p:ph type="title"/>
          </p:nvPr>
        </p:nvSpPr>
        <p:spPr/>
        <p:txBody>
          <a:bodyPr/>
          <a:lstStyle/>
          <a:p>
            <a:r>
              <a:rPr lang="nl-NL"/>
              <a:t>Van mavo-3 naar mavo-4</a:t>
            </a:r>
          </a:p>
        </p:txBody>
      </p:sp>
      <p:sp>
        <p:nvSpPr>
          <p:cNvPr id="3" name="Tijdelijke aanduiding voor inhoud 2">
            <a:extLst>
              <a:ext uri="{FF2B5EF4-FFF2-40B4-BE49-F238E27FC236}">
                <a16:creationId xmlns:a16="http://schemas.microsoft.com/office/drawing/2014/main" id="{39DB3FF3-9D7F-4168-B9AC-8DA1D9FC9FA7}"/>
              </a:ext>
            </a:extLst>
          </p:cNvPr>
          <p:cNvSpPr>
            <a:spLocks noGrp="1"/>
          </p:cNvSpPr>
          <p:nvPr>
            <p:ph idx="1"/>
          </p:nvPr>
        </p:nvSpPr>
        <p:spPr/>
        <p:txBody>
          <a:bodyPr>
            <a:normAutofit/>
          </a:bodyPr>
          <a:lstStyle/>
          <a:p>
            <a:r>
              <a:rPr lang="nl-NL"/>
              <a:t>Verplichte vakken in mavo-4</a:t>
            </a:r>
          </a:p>
          <a:p>
            <a:endParaRPr lang="nl-NL"/>
          </a:p>
          <a:p>
            <a:r>
              <a:rPr lang="nl-NL"/>
              <a:t>Nederlands</a:t>
            </a:r>
          </a:p>
          <a:p>
            <a:r>
              <a:rPr lang="nl-NL"/>
              <a:t>Engels of Cambridge English</a:t>
            </a:r>
          </a:p>
          <a:p>
            <a:r>
              <a:rPr lang="nl-NL"/>
              <a:t>maatschappijleer</a:t>
            </a:r>
          </a:p>
          <a:p>
            <a:r>
              <a:rPr lang="nl-NL"/>
              <a:t>lichamelijke opvoeding</a:t>
            </a:r>
          </a:p>
          <a:p>
            <a:pPr marL="0" indent="0">
              <a:buNone/>
            </a:pPr>
            <a:endParaRPr lang="nl-NL"/>
          </a:p>
        </p:txBody>
      </p:sp>
    </p:spTree>
    <p:extLst>
      <p:ext uri="{BB962C8B-B14F-4D97-AF65-F5344CB8AC3E}">
        <p14:creationId xmlns:p14="http://schemas.microsoft.com/office/powerpoint/2010/main" val="33866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38077-135C-4E69-81FA-540193A7D284}"/>
              </a:ext>
            </a:extLst>
          </p:cNvPr>
          <p:cNvSpPr>
            <a:spLocks noGrp="1"/>
          </p:cNvSpPr>
          <p:nvPr>
            <p:ph type="title"/>
          </p:nvPr>
        </p:nvSpPr>
        <p:spPr/>
        <p:txBody>
          <a:bodyPr/>
          <a:lstStyle/>
          <a:p>
            <a:r>
              <a:rPr lang="nl-NL"/>
              <a:t>Examenjaar</a:t>
            </a:r>
          </a:p>
        </p:txBody>
      </p:sp>
      <p:sp>
        <p:nvSpPr>
          <p:cNvPr id="3" name="Tijdelijke aanduiding voor inhoud 2">
            <a:extLst>
              <a:ext uri="{FF2B5EF4-FFF2-40B4-BE49-F238E27FC236}">
                <a16:creationId xmlns:a16="http://schemas.microsoft.com/office/drawing/2014/main" id="{5E4D5071-0925-48F5-B4B9-DD326EFA24C5}"/>
              </a:ext>
            </a:extLst>
          </p:cNvPr>
          <p:cNvSpPr>
            <a:spLocks noGrp="1"/>
          </p:cNvSpPr>
          <p:nvPr>
            <p:ph idx="1"/>
          </p:nvPr>
        </p:nvSpPr>
        <p:spPr/>
        <p:txBody>
          <a:bodyPr/>
          <a:lstStyle/>
          <a:p>
            <a:endParaRPr lang="nl-NL"/>
          </a:p>
          <a:p>
            <a:r>
              <a:rPr lang="nl-NL"/>
              <a:t>M4 -&gt; toegang tot mbo -&gt; geslaagd met zes examenvakken </a:t>
            </a:r>
          </a:p>
          <a:p>
            <a:endParaRPr lang="nl-NL"/>
          </a:p>
          <a:p>
            <a:r>
              <a:rPr lang="nl-NL"/>
              <a:t>M4 -&gt; toegang tot havo -&gt; geslaagd met zeven examenvakken</a:t>
            </a:r>
          </a:p>
        </p:txBody>
      </p:sp>
    </p:spTree>
    <p:extLst>
      <p:ext uri="{BB962C8B-B14F-4D97-AF65-F5344CB8AC3E}">
        <p14:creationId xmlns:p14="http://schemas.microsoft.com/office/powerpoint/2010/main" val="9657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fontScale="85000" lnSpcReduction="20000"/>
          </a:bodyPr>
          <a:lstStyle/>
          <a:p>
            <a:pPr marL="0" indent="0">
              <a:buNone/>
            </a:pPr>
            <a:r>
              <a:rPr lang="nl-NL" b="1" dirty="0"/>
              <a:t>Techniek</a:t>
            </a:r>
          </a:p>
          <a:p>
            <a:pPr marL="0" indent="0">
              <a:buNone/>
            </a:pPr>
            <a:endParaRPr lang="nl-NL" b="1" dirty="0"/>
          </a:p>
          <a:p>
            <a:r>
              <a:rPr lang="nl-NL" dirty="0"/>
              <a:t>Verplichte vakken: </a:t>
            </a:r>
          </a:p>
          <a:p>
            <a:pPr lvl="1"/>
            <a:r>
              <a:rPr lang="nl-NL" dirty="0"/>
              <a:t>Nederlands</a:t>
            </a:r>
          </a:p>
          <a:p>
            <a:pPr lvl="1"/>
            <a:r>
              <a:rPr lang="nl-NL" dirty="0"/>
              <a:t>Engels of Cambridge English</a:t>
            </a:r>
          </a:p>
          <a:p>
            <a:endParaRPr lang="nl-NL" dirty="0"/>
          </a:p>
          <a:p>
            <a:r>
              <a:rPr lang="nl-NL" dirty="0"/>
              <a:t>Verplichte profielvakken: </a:t>
            </a:r>
          </a:p>
          <a:p>
            <a:pPr lvl="1"/>
            <a:r>
              <a:rPr lang="nl-NL" dirty="0"/>
              <a:t>natuurkunde</a:t>
            </a:r>
          </a:p>
          <a:p>
            <a:pPr lvl="1"/>
            <a:r>
              <a:rPr lang="nl-NL" dirty="0"/>
              <a:t>wiskunde</a:t>
            </a:r>
          </a:p>
          <a:p>
            <a:pPr marL="0" indent="0">
              <a:buNone/>
            </a:pPr>
            <a:endParaRPr lang="nl-NL" dirty="0"/>
          </a:p>
          <a:p>
            <a:r>
              <a:rPr lang="nl-NL" dirty="0"/>
              <a:t>Keuzevak (2/3):</a:t>
            </a:r>
          </a:p>
          <a:p>
            <a:pPr lvl="1"/>
            <a:r>
              <a:rPr lang="nl-NL" dirty="0"/>
              <a:t>Duits		</a:t>
            </a:r>
            <a:r>
              <a:rPr lang="nl-NL" dirty="0">
                <a:latin typeface="Arial" panose="020B0604020202020204" pitchFamily="34" charset="0"/>
                <a:cs typeface="Arial" panose="020B0604020202020204" pitchFamily="34" charset="0"/>
              </a:rPr>
              <a:t>• biologie		• aardrijkskunde		• kunstvakken II</a:t>
            </a:r>
            <a:endParaRPr lang="nl-NL" dirty="0"/>
          </a:p>
          <a:p>
            <a:pPr lvl="1"/>
            <a:r>
              <a:rPr lang="nl-NL" i="1" dirty="0"/>
              <a:t>Frans 	</a:t>
            </a:r>
            <a:r>
              <a:rPr lang="nl-NL" dirty="0"/>
              <a:t>	</a:t>
            </a:r>
            <a:r>
              <a:rPr lang="nl-NL" dirty="0">
                <a:latin typeface="Arial" panose="020B0604020202020204" pitchFamily="34" charset="0"/>
                <a:cs typeface="Arial" panose="020B0604020202020204" pitchFamily="34" charset="0"/>
              </a:rPr>
              <a:t>• scheikunde		• geschiedenis		• economie</a:t>
            </a:r>
            <a:endParaRPr lang="nl-NL" dirty="0"/>
          </a:p>
          <a:p>
            <a:pPr marL="457200" lvl="1" indent="0">
              <a:buNone/>
            </a:pPr>
            <a:endParaRPr lang="nl-NL" dirty="0"/>
          </a:p>
        </p:txBody>
      </p:sp>
      <p:pic>
        <p:nvPicPr>
          <p:cNvPr id="1028" name="Picture 4">
            <a:extLst>
              <a:ext uri="{FF2B5EF4-FFF2-40B4-BE49-F238E27FC236}">
                <a16:creationId xmlns:a16="http://schemas.microsoft.com/office/drawing/2014/main" id="{0442717F-3DF6-4F13-BF5E-490ED49F9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650" y="186418"/>
            <a:ext cx="4219638" cy="23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3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fontScale="92500" lnSpcReduction="20000"/>
          </a:bodyPr>
          <a:lstStyle/>
          <a:p>
            <a:pPr marL="0" indent="0">
              <a:buNone/>
            </a:pPr>
            <a:r>
              <a:rPr lang="nl-NL" b="1" dirty="0"/>
              <a:t>Economie</a:t>
            </a:r>
          </a:p>
          <a:p>
            <a:r>
              <a:rPr lang="nl-NL" dirty="0"/>
              <a:t>Verplichte vakken: </a:t>
            </a:r>
          </a:p>
          <a:p>
            <a:pPr lvl="1"/>
            <a:r>
              <a:rPr lang="nl-NL" dirty="0"/>
              <a:t>Nederlands</a:t>
            </a:r>
          </a:p>
          <a:p>
            <a:pPr lvl="1"/>
            <a:r>
              <a:rPr lang="nl-NL" dirty="0"/>
              <a:t>Engels of Cambridge English</a:t>
            </a:r>
          </a:p>
          <a:p>
            <a:endParaRPr lang="nl-NL" dirty="0"/>
          </a:p>
          <a:p>
            <a:r>
              <a:rPr lang="nl-NL" dirty="0"/>
              <a:t>Verplichte profielvakken: </a:t>
            </a:r>
          </a:p>
          <a:p>
            <a:pPr lvl="1"/>
            <a:r>
              <a:rPr lang="nl-NL" dirty="0"/>
              <a:t>economie</a:t>
            </a:r>
          </a:p>
          <a:p>
            <a:pPr lvl="1"/>
            <a:r>
              <a:rPr lang="nl-NL" dirty="0"/>
              <a:t>wiskunde</a:t>
            </a:r>
          </a:p>
          <a:p>
            <a:pPr marL="0" indent="0">
              <a:buNone/>
            </a:pPr>
            <a:endParaRPr lang="nl-NL" dirty="0"/>
          </a:p>
          <a:p>
            <a:r>
              <a:rPr lang="nl-NL" dirty="0"/>
              <a:t>Keuzevakken (2/3):</a:t>
            </a:r>
          </a:p>
          <a:p>
            <a:pPr lvl="1"/>
            <a:r>
              <a:rPr lang="nl-NL" dirty="0"/>
              <a:t>Duits		</a:t>
            </a:r>
            <a:r>
              <a:rPr lang="nl-NL" dirty="0">
                <a:latin typeface="Arial" panose="020B0604020202020204" pitchFamily="34" charset="0"/>
                <a:cs typeface="Arial" panose="020B0604020202020204" pitchFamily="34" charset="0"/>
              </a:rPr>
              <a:t>• aardrijkskunde	• scheikunde		 • biologie	</a:t>
            </a:r>
            <a:endParaRPr lang="nl-NL" dirty="0"/>
          </a:p>
          <a:p>
            <a:pPr lvl="1"/>
            <a:r>
              <a:rPr lang="nl-NL" i="1" dirty="0"/>
              <a:t>Frans 	</a:t>
            </a:r>
            <a:r>
              <a:rPr lang="nl-NL" dirty="0"/>
              <a:t>	</a:t>
            </a:r>
            <a:r>
              <a:rPr lang="nl-NL" dirty="0">
                <a:latin typeface="Arial" panose="020B0604020202020204" pitchFamily="34" charset="0"/>
                <a:cs typeface="Arial" panose="020B0604020202020204" pitchFamily="34" charset="0"/>
              </a:rPr>
              <a:t>• geschiedenis		• kunstvakken II 	</a:t>
            </a:r>
            <a:endParaRPr lang="nl-NL" dirty="0"/>
          </a:p>
          <a:p>
            <a:pPr marL="457200" lvl="1" indent="0">
              <a:buNone/>
            </a:pPr>
            <a:endParaRPr lang="nl-NL" dirty="0"/>
          </a:p>
        </p:txBody>
      </p:sp>
      <p:pic>
        <p:nvPicPr>
          <p:cNvPr id="2050" name="Picture 2">
            <a:extLst>
              <a:ext uri="{FF2B5EF4-FFF2-40B4-BE49-F238E27FC236}">
                <a16:creationId xmlns:a16="http://schemas.microsoft.com/office/drawing/2014/main" id="{9BB3C7D7-4A32-44D5-BBCC-B5F9CB336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825" y="142875"/>
            <a:ext cx="3756949" cy="212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5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a:xfrm>
            <a:off x="838200" y="365126"/>
            <a:ext cx="10515600" cy="718240"/>
          </a:xfrm>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a:xfrm>
            <a:off x="838200" y="1510748"/>
            <a:ext cx="10515600" cy="5065585"/>
          </a:xfrm>
        </p:spPr>
        <p:txBody>
          <a:bodyPr>
            <a:normAutofit fontScale="85000" lnSpcReduction="20000"/>
          </a:bodyPr>
          <a:lstStyle/>
          <a:p>
            <a:pPr marL="0" indent="0">
              <a:buNone/>
            </a:pPr>
            <a:r>
              <a:rPr lang="nl-NL" b="1" dirty="0"/>
              <a:t>Zorg en welzijn</a:t>
            </a:r>
          </a:p>
          <a:p>
            <a:r>
              <a:rPr lang="nl-NL" dirty="0"/>
              <a:t>Verplichte vakken: </a:t>
            </a:r>
          </a:p>
          <a:p>
            <a:pPr lvl="1"/>
            <a:r>
              <a:rPr lang="nl-NL" dirty="0"/>
              <a:t>Nederlands</a:t>
            </a:r>
          </a:p>
          <a:p>
            <a:pPr lvl="1"/>
            <a:r>
              <a:rPr lang="nl-NL" dirty="0"/>
              <a:t>Engels of Cambridge English</a:t>
            </a:r>
          </a:p>
          <a:p>
            <a:pPr lvl="1"/>
            <a:endParaRPr lang="nl-NL" dirty="0"/>
          </a:p>
          <a:p>
            <a:r>
              <a:rPr lang="nl-NL" dirty="0"/>
              <a:t>Verplichte profielvakken: </a:t>
            </a:r>
          </a:p>
          <a:p>
            <a:pPr lvl="1"/>
            <a:r>
              <a:rPr lang="nl-NL" dirty="0"/>
              <a:t>biologie</a:t>
            </a:r>
          </a:p>
          <a:p>
            <a:pPr marL="457200" lvl="1" indent="0">
              <a:buNone/>
            </a:pPr>
            <a:r>
              <a:rPr lang="nl-NL" dirty="0"/>
              <a:t>+</a:t>
            </a:r>
          </a:p>
          <a:p>
            <a:pPr marL="457200" lvl="1" indent="0">
              <a:buNone/>
            </a:pPr>
            <a:r>
              <a:rPr lang="nl-NL" dirty="0"/>
              <a:t>één uit drie</a:t>
            </a:r>
          </a:p>
          <a:p>
            <a:pPr lvl="1"/>
            <a:r>
              <a:rPr lang="nl-NL" i="1" dirty="0"/>
              <a:t>wiskunde </a:t>
            </a:r>
          </a:p>
          <a:p>
            <a:pPr lvl="1"/>
            <a:r>
              <a:rPr lang="nl-NL" i="1" dirty="0"/>
              <a:t>aardrijkskunde </a:t>
            </a:r>
          </a:p>
          <a:p>
            <a:pPr lvl="1"/>
            <a:r>
              <a:rPr lang="nl-NL" i="1" dirty="0"/>
              <a:t>geschiedenis</a:t>
            </a:r>
          </a:p>
          <a:p>
            <a:pPr marL="0" indent="0">
              <a:buNone/>
            </a:pPr>
            <a:endParaRPr lang="nl-NL" dirty="0"/>
          </a:p>
          <a:p>
            <a:r>
              <a:rPr lang="nl-NL" dirty="0"/>
              <a:t>Keuzevakken (2/3):</a:t>
            </a:r>
          </a:p>
          <a:p>
            <a:pPr lvl="1"/>
            <a:r>
              <a:rPr lang="nl-NL" dirty="0"/>
              <a:t>Duits		</a:t>
            </a:r>
            <a:r>
              <a:rPr lang="nl-NL" dirty="0">
                <a:latin typeface="Arial" panose="020B0604020202020204" pitchFamily="34" charset="0"/>
                <a:cs typeface="Arial" panose="020B0604020202020204" pitchFamily="34" charset="0"/>
              </a:rPr>
              <a:t>• aardrijkskunde		• scheikunde		 • economie	</a:t>
            </a:r>
            <a:endParaRPr lang="nl-NL" dirty="0"/>
          </a:p>
          <a:p>
            <a:pPr lvl="1"/>
            <a:r>
              <a:rPr lang="nl-NL" i="1" dirty="0"/>
              <a:t>Frans </a:t>
            </a:r>
            <a:r>
              <a:rPr lang="nl-NL" dirty="0"/>
              <a:t>		</a:t>
            </a:r>
            <a:r>
              <a:rPr lang="nl-NL" dirty="0">
                <a:latin typeface="Arial" panose="020B0604020202020204" pitchFamily="34" charset="0"/>
                <a:cs typeface="Arial" panose="020B0604020202020204" pitchFamily="34" charset="0"/>
              </a:rPr>
              <a:t>• geschiedenis		• kunstvakken II 	 • wiskunde</a:t>
            </a:r>
            <a:endParaRPr lang="nl-NL" dirty="0"/>
          </a:p>
          <a:p>
            <a:pPr marL="457200" lvl="1" indent="0">
              <a:buNone/>
            </a:pPr>
            <a:endParaRPr lang="nl-NL" dirty="0"/>
          </a:p>
        </p:txBody>
      </p:sp>
      <p:pic>
        <p:nvPicPr>
          <p:cNvPr id="3076" name="Picture 4" descr="Zorg en welzijn - EG Securis">
            <a:extLst>
              <a:ext uri="{FF2B5EF4-FFF2-40B4-BE49-F238E27FC236}">
                <a16:creationId xmlns:a16="http://schemas.microsoft.com/office/drawing/2014/main" id="{F90A47B1-605A-4AC1-8BC0-4FCBAAA97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866" y="281667"/>
            <a:ext cx="3707959" cy="238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0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E3DD-7487-4FC9-BEA2-BA9CDBCC619A}"/>
              </a:ext>
            </a:extLst>
          </p:cNvPr>
          <p:cNvSpPr>
            <a:spLocks noGrp="1"/>
          </p:cNvSpPr>
          <p:nvPr>
            <p:ph type="title"/>
          </p:nvPr>
        </p:nvSpPr>
        <p:spPr>
          <a:xfrm>
            <a:off x="544530" y="174260"/>
            <a:ext cx="10515600" cy="589032"/>
          </a:xfrm>
        </p:spPr>
        <p:txBody>
          <a:bodyPr>
            <a:normAutofit fontScale="90000"/>
          </a:bodyPr>
          <a:lstStyle/>
          <a:p>
            <a:r>
              <a:rPr lang="nl-NL"/>
              <a:t>Overzicht M3 -&gt; M4 -&gt; mbo</a:t>
            </a:r>
          </a:p>
        </p:txBody>
      </p:sp>
      <p:graphicFrame>
        <p:nvGraphicFramePr>
          <p:cNvPr id="7" name="Tabel 6">
            <a:extLst>
              <a:ext uri="{FF2B5EF4-FFF2-40B4-BE49-F238E27FC236}">
                <a16:creationId xmlns:a16="http://schemas.microsoft.com/office/drawing/2014/main" id="{449E6BCB-F414-49B9-8913-48A9767C7341}"/>
              </a:ext>
            </a:extLst>
          </p:cNvPr>
          <p:cNvGraphicFramePr>
            <a:graphicFrameLocks noGrp="1"/>
          </p:cNvGraphicFramePr>
          <p:nvPr>
            <p:extLst>
              <p:ext uri="{D42A27DB-BD31-4B8C-83A1-F6EECF244321}">
                <p14:modId xmlns:p14="http://schemas.microsoft.com/office/powerpoint/2010/main" val="279143782"/>
              </p:ext>
            </p:extLst>
          </p:nvPr>
        </p:nvGraphicFramePr>
        <p:xfrm>
          <a:off x="258417" y="854765"/>
          <a:ext cx="11628784" cy="5962905"/>
        </p:xfrm>
        <a:graphic>
          <a:graphicData uri="http://schemas.openxmlformats.org/drawingml/2006/table">
            <a:tbl>
              <a:tblPr/>
              <a:tblGrid>
                <a:gridCol w="2510778">
                  <a:extLst>
                    <a:ext uri="{9D8B030D-6E8A-4147-A177-3AD203B41FA5}">
                      <a16:colId xmlns:a16="http://schemas.microsoft.com/office/drawing/2014/main" val="2148426142"/>
                    </a:ext>
                  </a:extLst>
                </a:gridCol>
                <a:gridCol w="2986592">
                  <a:extLst>
                    <a:ext uri="{9D8B030D-6E8A-4147-A177-3AD203B41FA5}">
                      <a16:colId xmlns:a16="http://schemas.microsoft.com/office/drawing/2014/main" val="797417349"/>
                    </a:ext>
                  </a:extLst>
                </a:gridCol>
                <a:gridCol w="3085486">
                  <a:extLst>
                    <a:ext uri="{9D8B030D-6E8A-4147-A177-3AD203B41FA5}">
                      <a16:colId xmlns:a16="http://schemas.microsoft.com/office/drawing/2014/main" val="2479495294"/>
                    </a:ext>
                  </a:extLst>
                </a:gridCol>
                <a:gridCol w="3045928">
                  <a:extLst>
                    <a:ext uri="{9D8B030D-6E8A-4147-A177-3AD203B41FA5}">
                      <a16:colId xmlns:a16="http://schemas.microsoft.com/office/drawing/2014/main" val="196469898"/>
                    </a:ext>
                  </a:extLst>
                </a:gridCol>
              </a:tblGrid>
              <a:tr h="369397">
                <a:tc>
                  <a:txBody>
                    <a:bodyPr/>
                    <a:lstStyle/>
                    <a:p>
                      <a:pPr algn="l" fontAlgn="base"/>
                      <a:r>
                        <a:rPr lang="nl-NL" sz="1200" b="1" i="0" u="none" strike="noStrike">
                          <a:solidFill>
                            <a:srgbClr val="000000"/>
                          </a:solidFill>
                          <a:effectLst/>
                          <a:latin typeface="Arial" panose="020B0604020202020204" pitchFamily="34" charset="0"/>
                        </a:rPr>
                        <a:t>M3 &gt; M4 </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techniek</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economie</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zorg &amp; welzijn</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30183304"/>
                  </a:ext>
                </a:extLst>
              </a:tr>
              <a:tr h="289358">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060642475"/>
                  </a:ext>
                </a:extLst>
              </a:tr>
              <a:tr h="331706">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995263"/>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77889560"/>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213227670"/>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65006324"/>
                  </a:ext>
                </a:extLst>
              </a:tr>
              <a:tr h="289358">
                <a:tc>
                  <a:txBody>
                    <a:bodyPr/>
                    <a:lstStyle/>
                    <a:p>
                      <a:pPr algn="l" fontAlgn="base"/>
                      <a:r>
                        <a:rPr lang="nl-NL" sz="1200" b="0" i="0" u="none" strike="noStrike">
                          <a:solidFill>
                            <a:srgbClr val="000000"/>
                          </a:solidFill>
                          <a:effectLst/>
                          <a:latin typeface="Arial" panose="020B0604020202020204" pitchFamily="34" charset="0"/>
                        </a:rPr>
                        <a:t> 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0" u="none">
                          <a:solidFill>
                            <a:srgbClr val="000000"/>
                          </a:solidFill>
                          <a:effectLst/>
                          <a:latin typeface="Arial" panose="020B0604020202020204" pitchFamily="34" charset="0"/>
                        </a:rPr>
                        <a:t>biologie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98846532"/>
                  </a:ext>
                </a:extLst>
              </a:tr>
              <a:tr h="316037">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natuurkunde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economie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1" u="none" strike="noStrike">
                          <a:solidFill>
                            <a:srgbClr val="000000"/>
                          </a:solidFill>
                          <a:effectLst/>
                          <a:latin typeface="Arial" panose="020B0604020202020204" pitchFamily="34" charset="0"/>
                        </a:rPr>
                        <a:t>1 uit 3</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903708951"/>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wiskunde</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87028473"/>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aardrijkskunde</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05267662"/>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geschiedenis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80869225"/>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087346366"/>
                  </a:ext>
                </a:extLst>
              </a:tr>
              <a:tr h="316037">
                <a:tc>
                  <a:txBody>
                    <a:bodyPr/>
                    <a:lstStyle/>
                    <a:p>
                      <a:pPr algn="l" fontAlgn="base"/>
                      <a:r>
                        <a:rPr lang="nl-NL" sz="1200" b="0" i="0" u="none" strike="noStrike">
                          <a:solidFill>
                            <a:srgbClr val="000000"/>
                          </a:solidFill>
                          <a:effectLst/>
                          <a:latin typeface="Arial" panose="020B0604020202020204" pitchFamily="34" charset="0"/>
                        </a:rPr>
                        <a:t> 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chemeClr val="tx1"/>
                          </a:solidFill>
                          <a:effectLst/>
                          <a:latin typeface="Arial" panose="020B0604020202020204" pitchFamily="34" charset="0"/>
                        </a:rPr>
                        <a:t>2 uit 8</a:t>
                      </a:r>
                      <a:endParaRPr lang="nl-NL" sz="1200" b="0" i="0">
                        <a:solidFill>
                          <a:schemeClr val="tx1"/>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chemeClr val="tx1"/>
                          </a:solidFill>
                          <a:effectLst/>
                          <a:latin typeface="Arial" panose="020B0604020202020204" pitchFamily="34" charset="0"/>
                        </a:rPr>
                        <a:t>2 uit 7</a:t>
                      </a:r>
                      <a:endParaRPr lang="nl-NL" sz="1200" b="0" i="0">
                        <a:solidFill>
                          <a:schemeClr val="tx1"/>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chemeClr val="tx1"/>
                          </a:solidFill>
                          <a:effectLst/>
                          <a:latin typeface="Arial" panose="020B0604020202020204" pitchFamily="34" charset="0"/>
                        </a:rPr>
                        <a:t>2 uit 8</a:t>
                      </a:r>
                      <a:endParaRPr lang="nl-NL" sz="1200" b="0" i="0" dirty="0">
                        <a:solidFill>
                          <a:schemeClr val="tx1"/>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335083449"/>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1">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Duits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a:t>
                      </a:r>
                      <a:r>
                        <a:rPr lang="nl-NL" sz="1200" b="0" i="1" u="none" strike="noStrike">
                          <a:solidFill>
                            <a:srgbClr val="000000"/>
                          </a:solidFill>
                          <a:effectLst/>
                          <a:latin typeface="Arial" panose="020B0604020202020204" pitchFamily="34" charset="0"/>
                        </a:rPr>
                        <a:t>Frans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26463292"/>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44456719"/>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87387120"/>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economie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geschiedenis</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rPr>
                        <a:t>economie​</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546380414"/>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geschiedenis</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kunstvakken II (tekenen)</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03094703"/>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kunstvakken</a:t>
                      </a:r>
                      <a:r>
                        <a:rPr lang="en-US" sz="1200" b="0" i="0">
                          <a:solidFill>
                            <a:srgbClr val="000000"/>
                          </a:solidFill>
                          <a:effectLst/>
                          <a:latin typeface="Arial" panose="020B0604020202020204" pitchFamily="34" charset="0"/>
                          <a:cs typeface="Arial" panose="020B0604020202020204" pitchFamily="34" charset="0"/>
                        </a:rPr>
                        <a:t> II (</a:t>
                      </a:r>
                      <a:r>
                        <a:rPr lang="en-US" sz="1200" b="0" i="0" err="1">
                          <a:solidFill>
                            <a:srgbClr val="000000"/>
                          </a:solidFill>
                          <a:effectLst/>
                          <a:latin typeface="Arial" panose="020B0604020202020204" pitchFamily="34" charset="0"/>
                          <a:cs typeface="Arial" panose="020B0604020202020204" pitchFamily="34" charset="0"/>
                        </a:rPr>
                        <a:t>tekenen</a:t>
                      </a:r>
                      <a:r>
                        <a:rPr lang="en-US"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717488319"/>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wiskunde</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19047286"/>
                  </a:ext>
                </a:extLst>
              </a:tr>
            </a:tbl>
          </a:graphicData>
        </a:graphic>
      </p:graphicFrame>
      <p:pic>
        <p:nvPicPr>
          <p:cNvPr id="9" name="Picture 4">
            <a:extLst>
              <a:ext uri="{FF2B5EF4-FFF2-40B4-BE49-F238E27FC236}">
                <a16:creationId xmlns:a16="http://schemas.microsoft.com/office/drawing/2014/main" id="{1A66B521-3AF0-448D-ABD5-0B26FD6AF4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9565" y="928839"/>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96F13D1-293A-49B7-81E4-C680DB493B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862" y="928839"/>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C14DBDB-D9C0-439E-8F7D-9D92242B16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328" y="928839"/>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2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E3DD-7487-4FC9-BEA2-BA9CDBCC619A}"/>
              </a:ext>
            </a:extLst>
          </p:cNvPr>
          <p:cNvSpPr>
            <a:spLocks noGrp="1"/>
          </p:cNvSpPr>
          <p:nvPr>
            <p:ph type="title"/>
          </p:nvPr>
        </p:nvSpPr>
        <p:spPr>
          <a:xfrm>
            <a:off x="381026" y="178900"/>
            <a:ext cx="10515600" cy="589032"/>
          </a:xfrm>
        </p:spPr>
        <p:txBody>
          <a:bodyPr>
            <a:normAutofit fontScale="90000"/>
          </a:bodyPr>
          <a:lstStyle/>
          <a:p>
            <a:r>
              <a:rPr lang="nl-NL"/>
              <a:t>Overzicht M3 -&gt; M4 -&gt; H4</a:t>
            </a:r>
          </a:p>
        </p:txBody>
      </p:sp>
      <p:graphicFrame>
        <p:nvGraphicFramePr>
          <p:cNvPr id="7" name="Tabel 6">
            <a:extLst>
              <a:ext uri="{FF2B5EF4-FFF2-40B4-BE49-F238E27FC236}">
                <a16:creationId xmlns:a16="http://schemas.microsoft.com/office/drawing/2014/main" id="{449E6BCB-F414-49B9-8913-48A9767C7341}"/>
              </a:ext>
            </a:extLst>
          </p:cNvPr>
          <p:cNvGraphicFramePr>
            <a:graphicFrameLocks noGrp="1"/>
          </p:cNvGraphicFramePr>
          <p:nvPr>
            <p:extLst>
              <p:ext uri="{D42A27DB-BD31-4B8C-83A1-F6EECF244321}">
                <p14:modId xmlns:p14="http://schemas.microsoft.com/office/powerpoint/2010/main" val="730880803"/>
              </p:ext>
            </p:extLst>
          </p:nvPr>
        </p:nvGraphicFramePr>
        <p:xfrm>
          <a:off x="381026" y="864704"/>
          <a:ext cx="11506174" cy="5923146"/>
        </p:xfrm>
        <a:graphic>
          <a:graphicData uri="http://schemas.openxmlformats.org/drawingml/2006/table">
            <a:tbl>
              <a:tblPr/>
              <a:tblGrid>
                <a:gridCol w="2370523">
                  <a:extLst>
                    <a:ext uri="{9D8B030D-6E8A-4147-A177-3AD203B41FA5}">
                      <a16:colId xmlns:a16="http://schemas.microsoft.com/office/drawing/2014/main" val="2148426142"/>
                    </a:ext>
                  </a:extLst>
                </a:gridCol>
                <a:gridCol w="2992372">
                  <a:extLst>
                    <a:ext uri="{9D8B030D-6E8A-4147-A177-3AD203B41FA5}">
                      <a16:colId xmlns:a16="http://schemas.microsoft.com/office/drawing/2014/main" val="797417349"/>
                    </a:ext>
                  </a:extLst>
                </a:gridCol>
                <a:gridCol w="3091457">
                  <a:extLst>
                    <a:ext uri="{9D8B030D-6E8A-4147-A177-3AD203B41FA5}">
                      <a16:colId xmlns:a16="http://schemas.microsoft.com/office/drawing/2014/main" val="2479495294"/>
                    </a:ext>
                  </a:extLst>
                </a:gridCol>
                <a:gridCol w="3051822">
                  <a:extLst>
                    <a:ext uri="{9D8B030D-6E8A-4147-A177-3AD203B41FA5}">
                      <a16:colId xmlns:a16="http://schemas.microsoft.com/office/drawing/2014/main" val="196469898"/>
                    </a:ext>
                  </a:extLst>
                </a:gridCol>
              </a:tblGrid>
              <a:tr h="368837">
                <a:tc>
                  <a:txBody>
                    <a:bodyPr/>
                    <a:lstStyle/>
                    <a:p>
                      <a:pPr algn="l" fontAlgn="base"/>
                      <a:r>
                        <a:rPr lang="nl-NL" sz="1200" b="1" i="0" u="none" strike="noStrike">
                          <a:solidFill>
                            <a:srgbClr val="000000"/>
                          </a:solidFill>
                          <a:effectLst/>
                          <a:latin typeface="Arial" panose="020B0604020202020204" pitchFamily="34" charset="0"/>
                        </a:rPr>
                        <a:t>M3 &gt; M4 &gt; H4</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techniek</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economie</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zorg &amp; welzijn</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30183304"/>
                  </a:ext>
                </a:extLst>
              </a:tr>
              <a:tr h="288919">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060642475"/>
                  </a:ext>
                </a:extLst>
              </a:tr>
              <a:tr h="30048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995263"/>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77889560"/>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213227670"/>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65006324"/>
                  </a:ext>
                </a:extLst>
              </a:tr>
              <a:tr h="288919">
                <a:tc>
                  <a:txBody>
                    <a:bodyPr/>
                    <a:lstStyle/>
                    <a:p>
                      <a:pPr algn="l" fontAlgn="base"/>
                      <a:r>
                        <a:rPr lang="nl-NL" sz="1200" b="0" i="0" u="none" strike="noStrike">
                          <a:solidFill>
                            <a:srgbClr val="000000"/>
                          </a:solidFill>
                          <a:effectLst/>
                          <a:latin typeface="Arial" panose="020B0604020202020204" pitchFamily="34" charset="0"/>
                        </a:rPr>
                        <a:t> 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0" u="none">
                          <a:solidFill>
                            <a:srgbClr val="000000"/>
                          </a:solidFill>
                          <a:effectLst/>
                          <a:latin typeface="Arial" panose="020B0604020202020204" pitchFamily="34" charset="0"/>
                        </a:rPr>
                        <a:t>biologie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98846532"/>
                  </a:ext>
                </a:extLst>
              </a:tr>
              <a:tr h="3155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natuurkunde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economie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1" u="none" strike="noStrike">
                          <a:solidFill>
                            <a:srgbClr val="000000"/>
                          </a:solidFill>
                          <a:effectLst/>
                          <a:latin typeface="Arial" panose="020B0604020202020204" pitchFamily="34" charset="0"/>
                        </a:rPr>
                        <a:t>1 uit 3</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903708951"/>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wiskunde</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87028473"/>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aardrijkskunde</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05267662"/>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geschiedenis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80869225"/>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087346366"/>
                  </a:ext>
                </a:extLst>
              </a:tr>
              <a:tr h="315558">
                <a:tc>
                  <a:txBody>
                    <a:bodyPr/>
                    <a:lstStyle/>
                    <a:p>
                      <a:pPr algn="l" fontAlgn="base"/>
                      <a:r>
                        <a:rPr lang="nl-NL" sz="1200" b="0" i="0" u="none" strike="noStrike">
                          <a:solidFill>
                            <a:srgbClr val="000000"/>
                          </a:solidFill>
                          <a:effectLst/>
                          <a:latin typeface="Arial" panose="020B0604020202020204" pitchFamily="34" charset="0"/>
                        </a:rPr>
                        <a:t> 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rgbClr val="00B050"/>
                          </a:solidFill>
                          <a:effectLst/>
                          <a:latin typeface="Arial" panose="020B0604020202020204" pitchFamily="34" charset="0"/>
                        </a:rPr>
                        <a:t>3 uit 8</a:t>
                      </a:r>
                      <a:endParaRPr lang="nl-NL" sz="1200" b="0" i="0" dirty="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rgbClr val="00B050"/>
                          </a:solidFill>
                          <a:effectLst/>
                          <a:latin typeface="Arial" panose="020B0604020202020204" pitchFamily="34" charset="0"/>
                        </a:rPr>
                        <a:t>3 uit 7</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dirty="0">
                          <a:solidFill>
                            <a:srgbClr val="00B050"/>
                          </a:solidFill>
                          <a:effectLst/>
                          <a:latin typeface="Arial" panose="020B0604020202020204" pitchFamily="34" charset="0"/>
                        </a:rPr>
                        <a:t>3 uit 8</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335083449"/>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1">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Duits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a:t>
                      </a:r>
                      <a:r>
                        <a:rPr lang="nl-NL" sz="1200" b="0" i="1" u="none" strike="noStrike">
                          <a:solidFill>
                            <a:srgbClr val="000000"/>
                          </a:solidFill>
                          <a:effectLst/>
                          <a:latin typeface="Arial" panose="020B0604020202020204" pitchFamily="34" charset="0"/>
                        </a:rPr>
                        <a:t>Frans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26463292"/>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44456719"/>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87387120"/>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economie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geschiedenis</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rPr>
                        <a:t>economie​</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546380414"/>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geschiedenis</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kunstvakken II (tekenen)</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03094703"/>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kunstvakken</a:t>
                      </a:r>
                      <a:r>
                        <a:rPr lang="en-US" sz="1200" b="0" i="0">
                          <a:solidFill>
                            <a:srgbClr val="000000"/>
                          </a:solidFill>
                          <a:effectLst/>
                          <a:latin typeface="Arial" panose="020B0604020202020204" pitchFamily="34" charset="0"/>
                          <a:cs typeface="Arial" panose="020B0604020202020204" pitchFamily="34" charset="0"/>
                        </a:rPr>
                        <a:t> II (</a:t>
                      </a:r>
                      <a:r>
                        <a:rPr lang="en-US" sz="1200" b="0" i="0" err="1">
                          <a:solidFill>
                            <a:srgbClr val="000000"/>
                          </a:solidFill>
                          <a:effectLst/>
                          <a:latin typeface="Arial" panose="020B0604020202020204" pitchFamily="34" charset="0"/>
                          <a:cs typeface="Arial" panose="020B0604020202020204" pitchFamily="34" charset="0"/>
                        </a:rPr>
                        <a:t>tekenen</a:t>
                      </a:r>
                      <a:r>
                        <a:rPr lang="en-US"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717488319"/>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dirty="0">
                          <a:solidFill>
                            <a:srgbClr val="000000"/>
                          </a:solidFill>
                          <a:effectLst/>
                          <a:latin typeface="Arial" panose="020B0604020202020204" pitchFamily="34" charset="0"/>
                        </a:rPr>
                        <a:t>wiskunde</a:t>
                      </a:r>
                      <a:r>
                        <a:rPr lang="nl-NL" sz="1200" b="0" i="0" dirty="0">
                          <a:solidFill>
                            <a:srgbClr val="000000"/>
                          </a:solidFill>
                          <a:effectLst/>
                          <a:latin typeface="Arial" panose="020B0604020202020204" pitchFamily="34" charset="0"/>
                        </a:rPr>
                        <a:t>​</a:t>
                      </a:r>
                      <a:endParaRPr lang="nl-NL" sz="1200" b="0" i="0" dirty="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19047286"/>
                  </a:ext>
                </a:extLst>
              </a:tr>
            </a:tbl>
          </a:graphicData>
        </a:graphic>
      </p:graphicFrame>
      <p:pic>
        <p:nvPicPr>
          <p:cNvPr id="4" name="Picture 4">
            <a:extLst>
              <a:ext uri="{FF2B5EF4-FFF2-40B4-BE49-F238E27FC236}">
                <a16:creationId xmlns:a16="http://schemas.microsoft.com/office/drawing/2014/main" id="{AC179626-9410-44DA-B973-5719E8369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9992" y="938778"/>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9B50685-FAB3-47A3-BC76-6AF4C23092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878" y="938778"/>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46610845-D485-4801-9B07-47D07003CC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5764" y="938778"/>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1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D2771-EF78-4C9A-850F-81818C137149}"/>
              </a:ext>
            </a:extLst>
          </p:cNvPr>
          <p:cNvSpPr>
            <a:spLocks noGrp="1"/>
          </p:cNvSpPr>
          <p:nvPr>
            <p:ph type="title"/>
          </p:nvPr>
        </p:nvSpPr>
        <p:spPr/>
        <p:txBody>
          <a:bodyPr/>
          <a:lstStyle/>
          <a:p>
            <a:r>
              <a:rPr lang="nl-NL" dirty="0">
                <a:latin typeface="Axia Stencil Black"/>
              </a:rPr>
              <a:t>Schoolplan &amp; actualiteit</a:t>
            </a:r>
            <a:endParaRPr lang="nl-NL" dirty="0"/>
          </a:p>
        </p:txBody>
      </p:sp>
      <p:sp>
        <p:nvSpPr>
          <p:cNvPr id="3" name="Tijdelijke aanduiding voor inhoud 2">
            <a:extLst>
              <a:ext uri="{FF2B5EF4-FFF2-40B4-BE49-F238E27FC236}">
                <a16:creationId xmlns:a16="http://schemas.microsoft.com/office/drawing/2014/main" id="{E978B5A0-089D-42C4-A681-E7D68101385F}"/>
              </a:ext>
            </a:extLst>
          </p:cNvPr>
          <p:cNvSpPr>
            <a:spLocks noGrp="1"/>
          </p:cNvSpPr>
          <p:nvPr>
            <p:ph idx="1"/>
          </p:nvPr>
        </p:nvSpPr>
        <p:spPr/>
        <p:txBody>
          <a:bodyPr vert="horz" lIns="91440" tIns="45720" rIns="91440" bIns="45720" rtlCol="0" anchor="t">
            <a:normAutofit/>
          </a:bodyPr>
          <a:lstStyle/>
          <a:p>
            <a:r>
              <a:rPr lang="nl-NL" dirty="0">
                <a:latin typeface="Axia Light"/>
              </a:rPr>
              <a:t>Onze missie: "meer dan een diploma!" </a:t>
            </a:r>
          </a:p>
          <a:p>
            <a:r>
              <a:rPr lang="nl-NL" dirty="0">
                <a:latin typeface="Axia Light"/>
              </a:rPr>
              <a:t>Telefoonbeleid – veilige en lerende omgeving</a:t>
            </a:r>
            <a:endParaRPr lang="nl-NL" dirty="0">
              <a:latin typeface="Axia Light"/>
              <a:sym typeface="Wingdings" pitchFamily="2" charset="2"/>
            </a:endParaRPr>
          </a:p>
          <a:p>
            <a:r>
              <a:rPr lang="nl-NL" dirty="0">
                <a:latin typeface="Axia Light"/>
              </a:rPr>
              <a:t>Versterken van de basisvaardigheden</a:t>
            </a:r>
          </a:p>
          <a:p>
            <a:r>
              <a:rPr lang="nl-NL" dirty="0">
                <a:latin typeface="Axia Light"/>
              </a:rPr>
              <a:t>Frans in M2/M3</a:t>
            </a:r>
          </a:p>
          <a:p>
            <a:endParaRPr lang="nl-NL" dirty="0"/>
          </a:p>
          <a:p>
            <a:pPr marL="0" indent="0">
              <a:buNone/>
            </a:pPr>
            <a:endParaRPr lang="nl-NL" dirty="0"/>
          </a:p>
        </p:txBody>
      </p:sp>
      <p:pic>
        <p:nvPicPr>
          <p:cNvPr id="5" name="Picture 4">
            <a:extLst>
              <a:ext uri="{FF2B5EF4-FFF2-40B4-BE49-F238E27FC236}">
                <a16:creationId xmlns:a16="http://schemas.microsoft.com/office/drawing/2014/main" id="{1FA991F2-2034-D90A-F43C-332FB0129C40}"/>
              </a:ext>
            </a:extLst>
          </p:cNvPr>
          <p:cNvPicPr>
            <a:picLocks noChangeAspect="1"/>
          </p:cNvPicPr>
          <p:nvPr/>
        </p:nvPicPr>
        <p:blipFill>
          <a:blip r:embed="rId3"/>
          <a:stretch>
            <a:fillRect/>
          </a:stretch>
        </p:blipFill>
        <p:spPr>
          <a:xfrm>
            <a:off x="7904845" y="1474922"/>
            <a:ext cx="3832312" cy="3348999"/>
          </a:xfrm>
          <a:prstGeom prst="rect">
            <a:avLst/>
          </a:prstGeom>
        </p:spPr>
      </p:pic>
    </p:spTree>
    <p:extLst>
      <p:ext uri="{BB962C8B-B14F-4D97-AF65-F5344CB8AC3E}">
        <p14:creationId xmlns:p14="http://schemas.microsoft.com/office/powerpoint/2010/main" val="14906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08686-CE39-44F2-A424-3B2878E940F0}"/>
              </a:ext>
            </a:extLst>
          </p:cNvPr>
          <p:cNvSpPr>
            <a:spLocks noGrp="1"/>
          </p:cNvSpPr>
          <p:nvPr>
            <p:ph type="title"/>
          </p:nvPr>
        </p:nvSpPr>
        <p:spPr/>
        <p:txBody>
          <a:bodyPr/>
          <a:lstStyle/>
          <a:p>
            <a:r>
              <a:rPr lang="nl-NL"/>
              <a:t>Verder naar het havo (H4 -&gt; H5 -&gt; hbo)</a:t>
            </a:r>
          </a:p>
        </p:txBody>
      </p:sp>
      <p:sp>
        <p:nvSpPr>
          <p:cNvPr id="3" name="Tijdelijke aanduiding voor inhoud 2">
            <a:extLst>
              <a:ext uri="{FF2B5EF4-FFF2-40B4-BE49-F238E27FC236}">
                <a16:creationId xmlns:a16="http://schemas.microsoft.com/office/drawing/2014/main" id="{0F9399E5-3F20-4C59-B9BD-429591307D85}"/>
              </a:ext>
            </a:extLst>
          </p:cNvPr>
          <p:cNvSpPr>
            <a:spLocks noGrp="1"/>
          </p:cNvSpPr>
          <p:nvPr>
            <p:ph idx="1"/>
          </p:nvPr>
        </p:nvSpPr>
        <p:spPr/>
        <p:txBody>
          <a:bodyPr>
            <a:normAutofit fontScale="92500" lnSpcReduction="10000"/>
          </a:bodyPr>
          <a:lstStyle/>
          <a:p>
            <a:r>
              <a:rPr lang="nl-NL"/>
              <a:t>Vier profielen</a:t>
            </a:r>
          </a:p>
          <a:p>
            <a:pPr marL="0" indent="0">
              <a:buNone/>
            </a:pPr>
            <a:endParaRPr lang="nl-NL"/>
          </a:p>
          <a:p>
            <a:pPr lvl="1"/>
            <a:r>
              <a:rPr lang="nl-NL"/>
              <a:t>Cultuur &amp; maatschappij (CM) 		</a:t>
            </a:r>
          </a:p>
          <a:p>
            <a:pPr lvl="2"/>
            <a:r>
              <a:rPr lang="nl-NL"/>
              <a:t>verplicht FA of DU &amp; GS	</a:t>
            </a:r>
          </a:p>
          <a:p>
            <a:pPr marL="914400" lvl="2" indent="0">
              <a:buNone/>
            </a:pPr>
            <a:r>
              <a:rPr lang="nl-NL"/>
              <a:t>	</a:t>
            </a:r>
          </a:p>
          <a:p>
            <a:pPr lvl="1"/>
            <a:r>
              <a:rPr lang="nl-NL"/>
              <a:t>Economie &amp; maatschappij (EM) 		</a:t>
            </a:r>
          </a:p>
          <a:p>
            <a:pPr lvl="2"/>
            <a:r>
              <a:rPr lang="nl-NL"/>
              <a:t>Verplicht WI – EC – GS</a:t>
            </a:r>
          </a:p>
          <a:p>
            <a:pPr marL="914400" lvl="2" indent="0">
              <a:buNone/>
            </a:pPr>
            <a:endParaRPr lang="nl-NL"/>
          </a:p>
          <a:p>
            <a:pPr lvl="1"/>
            <a:r>
              <a:rPr lang="nl-NL"/>
              <a:t>Natuur &amp; gezondheid (NG)			</a:t>
            </a:r>
          </a:p>
          <a:p>
            <a:pPr lvl="2"/>
            <a:r>
              <a:rPr lang="nl-NL"/>
              <a:t>Verplicht WI – BI – SK</a:t>
            </a:r>
          </a:p>
          <a:p>
            <a:pPr marL="914400" lvl="2" indent="0">
              <a:buNone/>
            </a:pPr>
            <a:endParaRPr lang="nl-NL"/>
          </a:p>
          <a:p>
            <a:pPr lvl="1"/>
            <a:r>
              <a:rPr lang="nl-NL"/>
              <a:t>Natuur &amp; techniek (NT)	</a:t>
            </a:r>
          </a:p>
          <a:p>
            <a:pPr lvl="2"/>
            <a:r>
              <a:rPr lang="nl-NL"/>
              <a:t>Verplicht  WI – NA – SK </a:t>
            </a:r>
          </a:p>
        </p:txBody>
      </p:sp>
    </p:spTree>
    <p:extLst>
      <p:ext uri="{BB962C8B-B14F-4D97-AF65-F5344CB8AC3E}">
        <p14:creationId xmlns:p14="http://schemas.microsoft.com/office/powerpoint/2010/main" val="19035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422FA-3812-4159-844C-A4DBD6D35500}"/>
              </a:ext>
            </a:extLst>
          </p:cNvPr>
          <p:cNvSpPr>
            <a:spLocks noGrp="1"/>
          </p:cNvSpPr>
          <p:nvPr>
            <p:ph type="title"/>
          </p:nvPr>
        </p:nvSpPr>
        <p:spPr>
          <a:xfrm>
            <a:off x="460513" y="295552"/>
            <a:ext cx="10515600" cy="718240"/>
          </a:xfrm>
        </p:spPr>
        <p:txBody>
          <a:bodyPr/>
          <a:lstStyle/>
          <a:p>
            <a:r>
              <a:rPr lang="nl-NL"/>
              <a:t>Overzicht pakketkeuze havo-4</a:t>
            </a:r>
          </a:p>
        </p:txBody>
      </p:sp>
      <p:pic>
        <p:nvPicPr>
          <p:cNvPr id="7170" name="Picture 2">
            <a:extLst>
              <a:ext uri="{FF2B5EF4-FFF2-40B4-BE49-F238E27FC236}">
                <a16:creationId xmlns:a16="http://schemas.microsoft.com/office/drawing/2014/main" id="{AD26948B-9854-47D5-86FE-7900FE94C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12" y="1031721"/>
            <a:ext cx="10882401" cy="55307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44A187D8-B075-4B35-A905-6CE44A99AEF8}"/>
              </a:ext>
            </a:extLst>
          </p:cNvPr>
          <p:cNvSpPr/>
          <p:nvPr/>
        </p:nvSpPr>
        <p:spPr>
          <a:xfrm>
            <a:off x="6867939" y="1031721"/>
            <a:ext cx="2136913" cy="220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524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2E6A-7EF4-4873-B7F1-4A69B6340B38}"/>
              </a:ext>
            </a:extLst>
          </p:cNvPr>
          <p:cNvSpPr>
            <a:spLocks noGrp="1"/>
          </p:cNvSpPr>
          <p:nvPr>
            <p:ph type="title"/>
          </p:nvPr>
        </p:nvSpPr>
        <p:spPr/>
        <p:txBody>
          <a:bodyPr/>
          <a:lstStyle/>
          <a:p>
            <a:r>
              <a:rPr lang="nl-NL"/>
              <a:t>Terugkijken of vragen?</a:t>
            </a:r>
          </a:p>
        </p:txBody>
      </p:sp>
      <p:sp>
        <p:nvSpPr>
          <p:cNvPr id="3" name="Tijdelijke aanduiding voor inhoud 2">
            <a:extLst>
              <a:ext uri="{FF2B5EF4-FFF2-40B4-BE49-F238E27FC236}">
                <a16:creationId xmlns:a16="http://schemas.microsoft.com/office/drawing/2014/main" id="{7292C010-D99F-4812-A3C9-B98663913AB0}"/>
              </a:ext>
            </a:extLst>
          </p:cNvPr>
          <p:cNvSpPr>
            <a:spLocks noGrp="1"/>
          </p:cNvSpPr>
          <p:nvPr>
            <p:ph idx="1"/>
          </p:nvPr>
        </p:nvSpPr>
        <p:spPr/>
        <p:txBody>
          <a:bodyPr/>
          <a:lstStyle/>
          <a:p>
            <a:r>
              <a:rPr lang="nl-NL" dirty="0"/>
              <a:t>Terugkijken:</a:t>
            </a:r>
          </a:p>
          <a:p>
            <a:pPr lvl="1"/>
            <a:r>
              <a:rPr lang="nl-NL" dirty="0"/>
              <a:t>Website RSG Enkhuizen		</a:t>
            </a:r>
            <a:r>
              <a:rPr lang="nl-NL" dirty="0">
                <a:hlinkClick r:id="rId2"/>
              </a:rPr>
              <a:t>RSG Enkhuizen (rsg-enkhuizen.nl)</a:t>
            </a:r>
            <a:endParaRPr lang="nl-NL" dirty="0"/>
          </a:p>
          <a:p>
            <a:pPr lvl="1"/>
            <a:r>
              <a:rPr lang="nl-NL" dirty="0"/>
              <a:t>Schoolgids (A-Z)</a:t>
            </a:r>
          </a:p>
          <a:p>
            <a:pPr lvl="1"/>
            <a:r>
              <a:rPr lang="nl-NL" dirty="0"/>
              <a:t>Decaan</a:t>
            </a:r>
          </a:p>
          <a:p>
            <a:pPr lvl="1"/>
            <a:r>
              <a:rPr lang="nl-NL" dirty="0"/>
              <a:t>Keuzeproces mavo</a:t>
            </a:r>
          </a:p>
          <a:p>
            <a:pPr marL="457200" lvl="1" indent="0">
              <a:buNone/>
            </a:pPr>
            <a:endParaRPr lang="nl-NL" dirty="0"/>
          </a:p>
          <a:p>
            <a:r>
              <a:rPr lang="nl-NL" dirty="0"/>
              <a:t>Vragen:</a:t>
            </a:r>
          </a:p>
          <a:p>
            <a:pPr lvl="1"/>
            <a:r>
              <a:rPr lang="nl-NL" dirty="0"/>
              <a:t>Ruth van de Nes</a:t>
            </a:r>
          </a:p>
          <a:p>
            <a:pPr marL="457200" lvl="1" indent="0">
              <a:buNone/>
            </a:pPr>
            <a:r>
              <a:rPr lang="nl-NL" dirty="0"/>
              <a:t>	r.van.de.nes@rsg-enkhuizen.nl</a:t>
            </a:r>
          </a:p>
        </p:txBody>
      </p:sp>
    </p:spTree>
    <p:extLst>
      <p:ext uri="{BB962C8B-B14F-4D97-AF65-F5344CB8AC3E}">
        <p14:creationId xmlns:p14="http://schemas.microsoft.com/office/powerpoint/2010/main" val="135469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E22-124B-3B7C-2B9B-CF54FFE68A35}"/>
              </a:ext>
            </a:extLst>
          </p:cNvPr>
          <p:cNvSpPr>
            <a:spLocks noGrp="1"/>
          </p:cNvSpPr>
          <p:nvPr>
            <p:ph type="title"/>
          </p:nvPr>
        </p:nvSpPr>
        <p:spPr>
          <a:xfrm>
            <a:off x="838200" y="158329"/>
            <a:ext cx="10515600" cy="1045416"/>
          </a:xfrm>
        </p:spPr>
        <p:txBody>
          <a:bodyPr/>
          <a:lstStyle/>
          <a:p>
            <a:r>
              <a:rPr lang="en-US" dirty="0">
                <a:latin typeface="Axia Stencil Black"/>
              </a:rPr>
              <a:t>Als M3 </a:t>
            </a:r>
            <a:r>
              <a:rPr lang="en-US" dirty="0" err="1">
                <a:latin typeface="Axia Stencil Black"/>
              </a:rPr>
              <a:t>misschien</a:t>
            </a:r>
            <a:r>
              <a:rPr lang="en-US" dirty="0">
                <a:latin typeface="Axia Stencil Black"/>
              </a:rPr>
              <a:t> niet </a:t>
            </a:r>
            <a:r>
              <a:rPr lang="en-US" dirty="0" err="1">
                <a:latin typeface="Axia Stencil Black"/>
              </a:rPr>
              <a:t>lukt</a:t>
            </a:r>
            <a:r>
              <a:rPr lang="en-US" dirty="0">
                <a:latin typeface="Axia Stencil Black"/>
              </a:rPr>
              <a:t> &amp; BOD &amp; SVOL</a:t>
            </a:r>
            <a:br>
              <a:rPr lang="en-US" dirty="0">
                <a:latin typeface="Axia Stencil Black"/>
              </a:rPr>
            </a:br>
            <a:r>
              <a:rPr lang="en-US" sz="2400" i="1" dirty="0">
                <a:latin typeface="Axia Stencil Black"/>
              </a:rPr>
              <a:t>De </a:t>
            </a:r>
            <a:r>
              <a:rPr lang="en-US" sz="2400" i="1" dirty="0" err="1">
                <a:latin typeface="Axia Stencil Black"/>
              </a:rPr>
              <a:t>weg</a:t>
            </a:r>
            <a:r>
              <a:rPr lang="en-US" sz="2400" i="1" dirty="0">
                <a:latin typeface="Axia Stencil Black"/>
              </a:rPr>
              <a:t> </a:t>
            </a:r>
            <a:r>
              <a:rPr lang="en-US" sz="2400" i="1" dirty="0" err="1">
                <a:latin typeface="Axia Stencil Black"/>
              </a:rPr>
              <a:t>naar</a:t>
            </a:r>
            <a:r>
              <a:rPr lang="en-US" sz="2400" i="1" dirty="0">
                <a:latin typeface="Axia Stencil Black"/>
              </a:rPr>
              <a:t> het </a:t>
            </a:r>
            <a:r>
              <a:rPr lang="en-US" sz="2400" i="1" dirty="0" err="1">
                <a:latin typeface="Axia Stencil Black"/>
              </a:rPr>
              <a:t>mbo</a:t>
            </a:r>
            <a:r>
              <a:rPr lang="en-US" sz="2400" i="1" dirty="0">
                <a:latin typeface="Axia Stencil Black"/>
              </a:rPr>
              <a:t> ...</a:t>
            </a:r>
            <a:endParaRPr lang="en-US" sz="2400" i="1" dirty="0"/>
          </a:p>
        </p:txBody>
      </p:sp>
      <p:sp>
        <p:nvSpPr>
          <p:cNvPr id="3" name="Content Placeholder 2">
            <a:extLst>
              <a:ext uri="{FF2B5EF4-FFF2-40B4-BE49-F238E27FC236}">
                <a16:creationId xmlns:a16="http://schemas.microsoft.com/office/drawing/2014/main" id="{8E0F5E1A-B893-C0B5-7499-006553812049}"/>
              </a:ext>
            </a:extLst>
          </p:cNvPr>
          <p:cNvSpPr>
            <a:spLocks noGrp="1"/>
          </p:cNvSpPr>
          <p:nvPr>
            <p:ph idx="1"/>
          </p:nvPr>
        </p:nvSpPr>
        <p:spPr>
          <a:xfrm>
            <a:off x="838199" y="1397876"/>
            <a:ext cx="11143593" cy="5301795"/>
          </a:xfrm>
        </p:spPr>
        <p:txBody>
          <a:bodyPr vert="horz" lIns="91440" tIns="45720" rIns="91440" bIns="45720" rtlCol="0" anchor="t">
            <a:normAutofit/>
          </a:bodyPr>
          <a:lstStyle/>
          <a:p>
            <a:r>
              <a:rPr lang="en-US" dirty="0">
                <a:latin typeface="Axia Light"/>
              </a:rPr>
              <a:t>M2 -&gt; </a:t>
            </a:r>
            <a:r>
              <a:rPr lang="en-US" dirty="0" err="1">
                <a:latin typeface="Axia Light"/>
              </a:rPr>
              <a:t>capaciteitentest</a:t>
            </a:r>
            <a:r>
              <a:rPr lang="en-US" dirty="0">
                <a:latin typeface="Axia Light"/>
              </a:rPr>
              <a:t> – </a:t>
            </a:r>
            <a:r>
              <a:rPr lang="en-US" dirty="0" err="1">
                <a:latin typeface="Axia Light"/>
              </a:rPr>
              <a:t>cijferlijst</a:t>
            </a:r>
            <a:r>
              <a:rPr lang="en-US" dirty="0">
                <a:latin typeface="Axia Light"/>
              </a:rPr>
              <a:t> – </a:t>
            </a:r>
            <a:r>
              <a:rPr lang="en-US" dirty="0" err="1">
                <a:latin typeface="Axia Light"/>
              </a:rPr>
              <a:t>inzet</a:t>
            </a:r>
            <a:r>
              <a:rPr lang="en-US" dirty="0">
                <a:latin typeface="Axia Light"/>
              </a:rPr>
              <a:t>/</a:t>
            </a:r>
            <a:r>
              <a:rPr lang="en-US" dirty="0" err="1">
                <a:latin typeface="Axia Light"/>
              </a:rPr>
              <a:t>inzicht</a:t>
            </a:r>
            <a:endParaRPr lang="en-US" dirty="0"/>
          </a:p>
          <a:p>
            <a:pPr lvl="2">
              <a:buFont typeface="Wingdings" panose="020B0604020202020204" pitchFamily="34" charset="0"/>
              <a:buChar char="§"/>
            </a:pPr>
            <a:r>
              <a:rPr lang="en-US" dirty="0" err="1"/>
              <a:t>overstap</a:t>
            </a:r>
            <a:r>
              <a:rPr lang="en-US" dirty="0"/>
              <a:t> Martinus -&gt; open </a:t>
            </a:r>
            <a:r>
              <a:rPr lang="en-US" dirty="0" err="1"/>
              <a:t>avond</a:t>
            </a:r>
            <a:r>
              <a:rPr lang="en-US" dirty="0"/>
              <a:t> 4 of 5 </a:t>
            </a:r>
            <a:r>
              <a:rPr lang="en-US" dirty="0" err="1"/>
              <a:t>maart</a:t>
            </a:r>
            <a:r>
              <a:rPr lang="en-US" dirty="0"/>
              <a:t> </a:t>
            </a:r>
            <a:r>
              <a:rPr lang="en-US" dirty="0" err="1"/>
              <a:t>bezoeken</a:t>
            </a:r>
            <a:r>
              <a:rPr lang="en-US" dirty="0"/>
              <a:t> met </a:t>
            </a:r>
            <a:r>
              <a:rPr lang="en-US" dirty="0" err="1"/>
              <a:t>ouder</a:t>
            </a:r>
            <a:r>
              <a:rPr lang="en-US" dirty="0"/>
              <a:t> (</a:t>
            </a:r>
            <a:r>
              <a:rPr lang="en-US" dirty="0" err="1"/>
              <a:t>aanmelden</a:t>
            </a:r>
            <a:r>
              <a:rPr lang="en-US" dirty="0"/>
              <a:t> </a:t>
            </a:r>
            <a:r>
              <a:rPr lang="en-US" dirty="0" err="1"/>
              <a:t>verplicht</a:t>
            </a:r>
            <a:r>
              <a:rPr lang="en-US" dirty="0"/>
              <a:t>)</a:t>
            </a:r>
          </a:p>
          <a:p>
            <a:pPr marL="0" indent="0">
              <a:buNone/>
            </a:pPr>
            <a:endParaRPr lang="en-US" dirty="0">
              <a:latin typeface="Axia Light"/>
            </a:endParaRPr>
          </a:p>
          <a:p>
            <a:r>
              <a:rPr lang="en-US" dirty="0">
                <a:latin typeface="Axia Light"/>
              </a:rPr>
              <a:t>M3 -&gt; BOD </a:t>
            </a:r>
            <a:r>
              <a:rPr lang="en-US" dirty="0" err="1">
                <a:latin typeface="Axia Light"/>
              </a:rPr>
              <a:t>donderdagavond</a:t>
            </a:r>
            <a:r>
              <a:rPr lang="en-US" dirty="0">
                <a:latin typeface="Axia Light"/>
              </a:rPr>
              <a:t> 27 </a:t>
            </a:r>
            <a:r>
              <a:rPr lang="en-US" dirty="0" err="1">
                <a:latin typeface="Axia Light"/>
              </a:rPr>
              <a:t>februari</a:t>
            </a:r>
            <a:r>
              <a:rPr lang="en-US" dirty="0">
                <a:latin typeface="Axia Light"/>
              </a:rPr>
              <a:t> 2025 </a:t>
            </a:r>
            <a:r>
              <a:rPr lang="en-US" dirty="0" err="1">
                <a:latin typeface="Axia Light"/>
              </a:rPr>
              <a:t>Vonk</a:t>
            </a:r>
            <a:r>
              <a:rPr lang="en-US" dirty="0">
                <a:latin typeface="Axia Light"/>
              </a:rPr>
              <a:t> Hoorn</a:t>
            </a:r>
          </a:p>
          <a:p>
            <a:pPr lvl="2">
              <a:buFont typeface="Wingdings" panose="020B0604020202020204" pitchFamily="34" charset="0"/>
              <a:buChar char="§"/>
            </a:pPr>
            <a:r>
              <a:rPr lang="en-US" dirty="0" err="1">
                <a:latin typeface="Axia Light"/>
              </a:rPr>
              <a:t>Donderdag</a:t>
            </a:r>
            <a:r>
              <a:rPr lang="en-US" dirty="0">
                <a:latin typeface="Axia Light"/>
              </a:rPr>
              <a:t> mail met </a:t>
            </a:r>
            <a:r>
              <a:rPr lang="en-US" dirty="0" err="1">
                <a:latin typeface="Axia Light"/>
              </a:rPr>
              <a:t>bijlage</a:t>
            </a:r>
            <a:endParaRPr lang="en-US" dirty="0">
              <a:latin typeface="Axia Light"/>
            </a:endParaRPr>
          </a:p>
          <a:p>
            <a:pPr lvl="2">
              <a:buFont typeface="Wingdings" panose="020B0604020202020204" pitchFamily="34" charset="0"/>
              <a:buChar char="§"/>
            </a:pPr>
            <a:r>
              <a:rPr lang="en-US" dirty="0" err="1">
                <a:latin typeface="Axia Light"/>
              </a:rPr>
              <a:t>Inschrijven</a:t>
            </a:r>
            <a:r>
              <a:rPr lang="en-US" dirty="0">
                <a:latin typeface="Axia Light"/>
              </a:rPr>
              <a:t> </a:t>
            </a:r>
            <a:r>
              <a:rPr lang="en-US" dirty="0" err="1">
                <a:latin typeface="Axia Light"/>
              </a:rPr>
              <a:t>maximaal</a:t>
            </a:r>
            <a:r>
              <a:rPr lang="en-US" dirty="0">
                <a:latin typeface="Axia Light"/>
              </a:rPr>
              <a:t> </a:t>
            </a:r>
            <a:r>
              <a:rPr lang="en-US" dirty="0" err="1">
                <a:latin typeface="Axia Light"/>
              </a:rPr>
              <a:t>drie</a:t>
            </a:r>
            <a:r>
              <a:rPr lang="en-US" dirty="0">
                <a:latin typeface="Axia Light"/>
              </a:rPr>
              <a:t> </a:t>
            </a:r>
            <a:r>
              <a:rPr lang="en-US" dirty="0" err="1">
                <a:latin typeface="Axia Light"/>
              </a:rPr>
              <a:t>mbo-opleidingen</a:t>
            </a:r>
            <a:endParaRPr lang="en-US" dirty="0">
              <a:latin typeface="Axia Light"/>
            </a:endParaRPr>
          </a:p>
          <a:p>
            <a:pPr lvl="2">
              <a:buFont typeface="Wingdings" panose="020B0604020202020204" pitchFamily="34" charset="0"/>
              <a:buChar char="§"/>
            </a:pPr>
            <a:r>
              <a:rPr lang="en-US" dirty="0" err="1">
                <a:latin typeface="Axia Light"/>
              </a:rPr>
              <a:t>Maximaal</a:t>
            </a:r>
            <a:r>
              <a:rPr lang="en-US" dirty="0">
                <a:latin typeface="Axia Light"/>
              </a:rPr>
              <a:t> </a:t>
            </a:r>
            <a:r>
              <a:rPr lang="en-US" dirty="0" err="1">
                <a:latin typeface="Axia Light"/>
              </a:rPr>
              <a:t>één</a:t>
            </a:r>
            <a:r>
              <a:rPr lang="en-US" dirty="0">
                <a:latin typeface="Axia Light"/>
              </a:rPr>
              <a:t> </a:t>
            </a:r>
            <a:r>
              <a:rPr lang="en-US" dirty="0" err="1">
                <a:latin typeface="Axia Light"/>
              </a:rPr>
              <a:t>ouder</a:t>
            </a:r>
            <a:r>
              <a:rPr lang="en-US" dirty="0">
                <a:latin typeface="Axia Light"/>
              </a:rPr>
              <a:t> mee</a:t>
            </a:r>
          </a:p>
          <a:p>
            <a:endParaRPr lang="en-US" dirty="0">
              <a:latin typeface="Axia Light"/>
            </a:endParaRPr>
          </a:p>
          <a:p>
            <a:r>
              <a:rPr lang="en-US" dirty="0">
                <a:latin typeface="Axia Light"/>
              </a:rPr>
              <a:t>M3 -&gt; SVOL </a:t>
            </a:r>
            <a:r>
              <a:rPr lang="en-US" dirty="0" err="1">
                <a:latin typeface="Axia Light"/>
              </a:rPr>
              <a:t>vrijdagavond</a:t>
            </a:r>
            <a:r>
              <a:rPr lang="en-US" dirty="0">
                <a:latin typeface="Axia Light"/>
              </a:rPr>
              <a:t> 14 </a:t>
            </a:r>
            <a:r>
              <a:rPr lang="en-US" dirty="0" err="1">
                <a:latin typeface="Axia Light"/>
              </a:rPr>
              <a:t>maart</a:t>
            </a:r>
            <a:endParaRPr lang="en-US" dirty="0">
              <a:latin typeface="Axia Light"/>
            </a:endParaRPr>
          </a:p>
          <a:p>
            <a:pPr lvl="2"/>
            <a:r>
              <a:rPr lang="en-US" dirty="0">
                <a:latin typeface="Axia Light"/>
              </a:rPr>
              <a:t>Informatie en </a:t>
            </a:r>
            <a:r>
              <a:rPr lang="en-US" dirty="0" err="1">
                <a:latin typeface="Axia Light"/>
              </a:rPr>
              <a:t>inschrijving</a:t>
            </a:r>
            <a:r>
              <a:rPr lang="en-US" dirty="0">
                <a:latin typeface="Axia Light"/>
              </a:rPr>
              <a:t> </a:t>
            </a:r>
            <a:r>
              <a:rPr lang="en-US" dirty="0" err="1">
                <a:latin typeface="Axia Light"/>
              </a:rPr>
              <a:t>volgt</a:t>
            </a:r>
            <a:r>
              <a:rPr lang="en-US" dirty="0">
                <a:latin typeface="Axia Light"/>
              </a:rPr>
              <a:t> later</a:t>
            </a:r>
          </a:p>
          <a:p>
            <a:pPr lvl="2"/>
            <a:r>
              <a:rPr lang="en-US" dirty="0">
                <a:latin typeface="Axia Light"/>
              </a:rPr>
              <a:t>Oud-</a:t>
            </a:r>
            <a:r>
              <a:rPr lang="en-US" dirty="0" err="1">
                <a:latin typeface="Axia Light"/>
              </a:rPr>
              <a:t>leerlingen</a:t>
            </a:r>
            <a:r>
              <a:rPr lang="en-US" dirty="0">
                <a:latin typeface="Axia Light"/>
              </a:rPr>
              <a:t> RSG</a:t>
            </a:r>
          </a:p>
          <a:p>
            <a:pPr lvl="2"/>
            <a:r>
              <a:rPr lang="en-US" dirty="0" err="1">
                <a:latin typeface="Axia Light"/>
              </a:rPr>
              <a:t>Maximaal</a:t>
            </a:r>
            <a:r>
              <a:rPr lang="en-US" dirty="0">
                <a:latin typeface="Axia Light"/>
              </a:rPr>
              <a:t> </a:t>
            </a:r>
            <a:r>
              <a:rPr lang="en-US" dirty="0" err="1">
                <a:latin typeface="Axia Light"/>
              </a:rPr>
              <a:t>drie</a:t>
            </a:r>
            <a:r>
              <a:rPr lang="en-US" dirty="0">
                <a:latin typeface="Axia Light"/>
              </a:rPr>
              <a:t> </a:t>
            </a:r>
            <a:r>
              <a:rPr lang="en-US" dirty="0" err="1">
                <a:latin typeface="Axia Light"/>
              </a:rPr>
              <a:t>opleidingen</a:t>
            </a:r>
            <a:r>
              <a:rPr lang="en-US" dirty="0">
                <a:latin typeface="Axia Light"/>
              </a:rPr>
              <a:t> (</a:t>
            </a:r>
            <a:r>
              <a:rPr lang="en-US" dirty="0" err="1">
                <a:latin typeface="Axia Light"/>
              </a:rPr>
              <a:t>mbo</a:t>
            </a:r>
            <a:r>
              <a:rPr lang="en-US" dirty="0">
                <a:latin typeface="Axia Light"/>
              </a:rPr>
              <a:t>/</a:t>
            </a:r>
            <a:r>
              <a:rPr lang="en-US" dirty="0" err="1">
                <a:latin typeface="Axia Light"/>
              </a:rPr>
              <a:t>havo</a:t>
            </a:r>
            <a:r>
              <a:rPr lang="en-US" dirty="0">
                <a:latin typeface="Axia Light"/>
              </a:rPr>
              <a:t>(/wo))</a:t>
            </a:r>
          </a:p>
          <a:p>
            <a:pPr lvl="2"/>
            <a:r>
              <a:rPr lang="en-US" dirty="0" err="1">
                <a:latin typeface="Axia Light"/>
              </a:rPr>
              <a:t>Maximaal</a:t>
            </a:r>
            <a:r>
              <a:rPr lang="en-US" dirty="0">
                <a:latin typeface="Axia Light"/>
              </a:rPr>
              <a:t> </a:t>
            </a:r>
            <a:r>
              <a:rPr lang="en-US" dirty="0" err="1">
                <a:latin typeface="Axia Light"/>
              </a:rPr>
              <a:t>één</a:t>
            </a:r>
            <a:r>
              <a:rPr lang="en-US" dirty="0">
                <a:latin typeface="Axia Light"/>
              </a:rPr>
              <a:t> </a:t>
            </a:r>
            <a:r>
              <a:rPr lang="en-US" dirty="0" err="1">
                <a:latin typeface="Axia Light"/>
              </a:rPr>
              <a:t>ouder</a:t>
            </a:r>
            <a:r>
              <a:rPr lang="en-US" dirty="0">
                <a:latin typeface="Axia Light"/>
              </a:rPr>
              <a:t> mee</a:t>
            </a:r>
          </a:p>
          <a:p>
            <a:endParaRPr lang="en-US" dirty="0">
              <a:highlight>
                <a:srgbClr val="FFFF00"/>
              </a:highlight>
              <a:latin typeface="Axia Light"/>
            </a:endParaRPr>
          </a:p>
          <a:p>
            <a:pPr lvl="2">
              <a:buFont typeface="Wingdings" panose="020B0604020202020204" pitchFamily="34" charset="0"/>
              <a:buChar char="§"/>
            </a:pPr>
            <a:endParaRPr lang="en-US" dirty="0">
              <a:highlight>
                <a:srgbClr val="FFFF00"/>
              </a:highlight>
              <a:latin typeface="Axia Light"/>
            </a:endParaRPr>
          </a:p>
        </p:txBody>
      </p:sp>
    </p:spTree>
    <p:extLst>
      <p:ext uri="{BB962C8B-B14F-4D97-AF65-F5344CB8AC3E}">
        <p14:creationId xmlns:p14="http://schemas.microsoft.com/office/powerpoint/2010/main" val="280837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E22-124B-3B7C-2B9B-CF54FFE68A35}"/>
              </a:ext>
            </a:extLst>
          </p:cNvPr>
          <p:cNvSpPr>
            <a:spLocks noGrp="1"/>
          </p:cNvSpPr>
          <p:nvPr>
            <p:ph type="title"/>
          </p:nvPr>
        </p:nvSpPr>
        <p:spPr>
          <a:xfrm>
            <a:off x="838200" y="158329"/>
            <a:ext cx="10515600" cy="1045416"/>
          </a:xfrm>
        </p:spPr>
        <p:txBody>
          <a:bodyPr/>
          <a:lstStyle/>
          <a:p>
            <a:r>
              <a:rPr lang="en-US" dirty="0">
                <a:latin typeface="Axia Stencil Black"/>
              </a:rPr>
              <a:t>BOD (mavo-3)</a:t>
            </a:r>
            <a:br>
              <a:rPr lang="en-US" dirty="0">
                <a:latin typeface="Axia Stencil Black"/>
              </a:rPr>
            </a:br>
            <a:r>
              <a:rPr lang="en-US" sz="2400" i="1" dirty="0">
                <a:latin typeface="Axia Stencil Black"/>
              </a:rPr>
              <a:t>De </a:t>
            </a:r>
            <a:r>
              <a:rPr lang="en-US" sz="2400" i="1" dirty="0" err="1">
                <a:latin typeface="Axia Stencil Black"/>
              </a:rPr>
              <a:t>weg</a:t>
            </a:r>
            <a:r>
              <a:rPr lang="en-US" sz="2400" i="1" dirty="0">
                <a:latin typeface="Axia Stencil Black"/>
              </a:rPr>
              <a:t> </a:t>
            </a:r>
            <a:r>
              <a:rPr lang="en-US" sz="2400" i="1" dirty="0" err="1">
                <a:latin typeface="Axia Stencil Black"/>
              </a:rPr>
              <a:t>naar</a:t>
            </a:r>
            <a:r>
              <a:rPr lang="en-US" sz="2400" i="1" dirty="0">
                <a:latin typeface="Axia Stencil Black"/>
              </a:rPr>
              <a:t> het </a:t>
            </a:r>
            <a:r>
              <a:rPr lang="en-US" sz="2400" i="1" dirty="0" err="1">
                <a:latin typeface="Axia Stencil Black"/>
              </a:rPr>
              <a:t>mbo</a:t>
            </a:r>
            <a:r>
              <a:rPr lang="en-US" sz="2400" i="1" dirty="0">
                <a:latin typeface="Axia Stencil Black"/>
              </a:rPr>
              <a:t> ...</a:t>
            </a:r>
            <a:endParaRPr lang="en-US" sz="2400" i="1" dirty="0"/>
          </a:p>
        </p:txBody>
      </p:sp>
      <p:graphicFrame>
        <p:nvGraphicFramePr>
          <p:cNvPr id="4" name="Tabel 3">
            <a:extLst>
              <a:ext uri="{FF2B5EF4-FFF2-40B4-BE49-F238E27FC236}">
                <a16:creationId xmlns:a16="http://schemas.microsoft.com/office/drawing/2014/main" id="{0C0E33D6-9FEB-AFE1-E8FB-28CEA2BE77BE}"/>
              </a:ext>
            </a:extLst>
          </p:cNvPr>
          <p:cNvGraphicFramePr>
            <a:graphicFrameLocks noGrp="1"/>
          </p:cNvGraphicFramePr>
          <p:nvPr>
            <p:extLst>
              <p:ext uri="{D42A27DB-BD31-4B8C-83A1-F6EECF244321}">
                <p14:modId xmlns:p14="http://schemas.microsoft.com/office/powerpoint/2010/main" val="1293402123"/>
              </p:ext>
            </p:extLst>
          </p:nvPr>
        </p:nvGraphicFramePr>
        <p:xfrm>
          <a:off x="838200" y="2555417"/>
          <a:ext cx="10515600" cy="3498542"/>
        </p:xfrm>
        <a:graphic>
          <a:graphicData uri="http://schemas.openxmlformats.org/drawingml/2006/table">
            <a:tbl>
              <a:tblPr>
                <a:tableStyleId>{5C22544A-7EE6-4342-B048-85BDC9FD1C3A}</a:tableStyleId>
              </a:tblPr>
              <a:tblGrid>
                <a:gridCol w="698068">
                  <a:extLst>
                    <a:ext uri="{9D8B030D-6E8A-4147-A177-3AD203B41FA5}">
                      <a16:colId xmlns:a16="http://schemas.microsoft.com/office/drawing/2014/main" val="905613035"/>
                    </a:ext>
                  </a:extLst>
                </a:gridCol>
                <a:gridCol w="2510080">
                  <a:extLst>
                    <a:ext uri="{9D8B030D-6E8A-4147-A177-3AD203B41FA5}">
                      <a16:colId xmlns:a16="http://schemas.microsoft.com/office/drawing/2014/main" val="2307450499"/>
                    </a:ext>
                  </a:extLst>
                </a:gridCol>
                <a:gridCol w="6594529">
                  <a:extLst>
                    <a:ext uri="{9D8B030D-6E8A-4147-A177-3AD203B41FA5}">
                      <a16:colId xmlns:a16="http://schemas.microsoft.com/office/drawing/2014/main" val="3270092934"/>
                    </a:ext>
                  </a:extLst>
                </a:gridCol>
                <a:gridCol w="712923">
                  <a:extLst>
                    <a:ext uri="{9D8B030D-6E8A-4147-A177-3AD203B41FA5}">
                      <a16:colId xmlns:a16="http://schemas.microsoft.com/office/drawing/2014/main" val="1963917544"/>
                    </a:ext>
                  </a:extLst>
                </a:gridCol>
              </a:tblGrid>
              <a:tr h="1147538">
                <a:tc>
                  <a:txBody>
                    <a:bodyPr/>
                    <a:lstStyle/>
                    <a:p>
                      <a:pPr>
                        <a:lnSpc>
                          <a:spcPct val="115000"/>
                        </a:lnSpc>
                      </a:pPr>
                      <a:r>
                        <a:rPr lang="nl-NL" sz="1400">
                          <a:effectLst/>
                        </a:rPr>
                        <a:t>code</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pPr>
                      <a:r>
                        <a:rPr lang="nl-NL" sz="1400">
                          <a:effectLst/>
                        </a:rPr>
                        <a:t>Agrarische opleiding</a:t>
                      </a:r>
                      <a:endParaRPr lang="nl-NL" sz="1400">
                        <a:effectLst/>
                        <a:latin typeface="Arial" panose="020B0604020202020204" pitchFamily="34" charset="0"/>
                        <a:ea typeface="Arial" panose="020B0604020202020204" pitchFamily="34" charset="0"/>
                      </a:endParaRPr>
                    </a:p>
                  </a:txBody>
                  <a:tcPr marL="68580" marR="68580" marT="0" marB="0" anchor="ctr"/>
                </a:tc>
                <a:tc gridSpan="2">
                  <a:txBody>
                    <a:bodyPr/>
                    <a:lstStyle/>
                    <a:p>
                      <a:pPr>
                        <a:lnSpc>
                          <a:spcPct val="115000"/>
                        </a:lnSpc>
                      </a:pPr>
                      <a:endParaRPr lang="nl-NL" sz="800" dirty="0">
                        <a:effectLst/>
                        <a:latin typeface="Arial" panose="020B0604020202020204" pitchFamily="34" charset="0"/>
                        <a:ea typeface="Arial" panose="020B0604020202020204" pitchFamily="34" charset="0"/>
                      </a:endParaRPr>
                    </a:p>
                  </a:txBody>
                  <a:tcPr marL="68580" marR="68580" marT="0" marB="0"/>
                </a:tc>
                <a:tc hMerge="1">
                  <a:txBody>
                    <a:bodyPr/>
                    <a:lstStyle/>
                    <a:p>
                      <a:endParaRPr lang="nl-NL"/>
                    </a:p>
                  </a:txBody>
                  <a:tcPr/>
                </a:tc>
                <a:extLst>
                  <a:ext uri="{0D108BD9-81ED-4DB2-BD59-A6C34878D82A}">
                    <a16:rowId xmlns:a16="http://schemas.microsoft.com/office/drawing/2014/main" val="4020388576"/>
                  </a:ext>
                </a:extLst>
              </a:tr>
              <a:tr h="1175502">
                <a:tc>
                  <a:txBody>
                    <a:bodyPr/>
                    <a:lstStyle/>
                    <a:p>
                      <a:pPr>
                        <a:lnSpc>
                          <a:spcPct val="115000"/>
                        </a:lnSpc>
                      </a:pPr>
                      <a:r>
                        <a:rPr lang="nl-NL" sz="1400" dirty="0">
                          <a:effectLst/>
                        </a:rPr>
                        <a:t>4001</a:t>
                      </a:r>
                      <a:endParaRPr lang="nl-NL" sz="140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pPr>
                      <a:r>
                        <a:rPr lang="nl-NL" sz="1400">
                          <a:effectLst/>
                        </a:rPr>
                        <a:t>Groen &amp; styling</a:t>
                      </a:r>
                    </a:p>
                    <a:p>
                      <a:pPr>
                        <a:lnSpc>
                          <a:spcPct val="115000"/>
                        </a:lnSpc>
                      </a:pPr>
                      <a:r>
                        <a:rPr lang="nl-NL" sz="1400">
                          <a:effectLst/>
                        </a:rPr>
                        <a:t> </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07000"/>
                        </a:lnSpc>
                        <a:spcAft>
                          <a:spcPts val="800"/>
                        </a:spcAft>
                      </a:pPr>
                      <a:r>
                        <a:rPr lang="nl-NL" sz="1400" dirty="0">
                          <a:effectLst/>
                        </a:rPr>
                        <a:t>In de wereld van styling en vormgeving worden bloemen, planten en duurzame materialen steeds belangrijker. Van een eigentijds boeket, het inrichten van een kleurrijke etalage, tot het </a:t>
                      </a:r>
                      <a:r>
                        <a:rPr lang="nl-NL" sz="1400" dirty="0" err="1">
                          <a:effectLst/>
                        </a:rPr>
                        <a:t>stylen</a:t>
                      </a:r>
                      <a:r>
                        <a:rPr lang="nl-NL" sz="1400" dirty="0">
                          <a:effectLst/>
                        </a:rPr>
                        <a:t> van een heel gebouw.</a:t>
                      </a:r>
                      <a:endParaRPr lang="nl-NL" sz="1400" dirty="0">
                        <a:effectLst/>
                        <a:latin typeface="Arial" panose="020B0604020202020204" pitchFamily="34" charset="0"/>
                        <a:ea typeface="Arial" panose="020B0604020202020204" pitchFamily="34" charset="0"/>
                      </a:endParaRPr>
                    </a:p>
                  </a:txBody>
                  <a:tcPr marL="68580" marR="68580" marT="0" marB="0" anchor="ctr"/>
                </a:tc>
                <a:tc rowSpan="2">
                  <a:txBody>
                    <a:bodyPr/>
                    <a:lstStyle/>
                    <a:p>
                      <a:pPr algn="ctr">
                        <a:lnSpc>
                          <a:spcPct val="115000"/>
                        </a:lnSpc>
                      </a:pPr>
                      <a:r>
                        <a:rPr lang="nl-NL" sz="1400" dirty="0">
                          <a:effectLst/>
                        </a:rPr>
                        <a:t>Vonk</a:t>
                      </a:r>
                      <a:endParaRPr lang="nl-NL" sz="14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30617807"/>
                  </a:ext>
                </a:extLst>
              </a:tr>
              <a:tr h="1175502">
                <a:tc>
                  <a:txBody>
                    <a:bodyPr/>
                    <a:lstStyle/>
                    <a:p>
                      <a:pPr>
                        <a:lnSpc>
                          <a:spcPct val="115000"/>
                        </a:lnSpc>
                      </a:pPr>
                      <a:r>
                        <a:rPr lang="nl-NL" sz="1400">
                          <a:effectLst/>
                        </a:rPr>
                        <a:t>4002</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pPr>
                      <a:r>
                        <a:rPr lang="nl-NL" sz="1400" dirty="0">
                          <a:effectLst/>
                        </a:rPr>
                        <a:t>Dier &amp; dierenwelzijn</a:t>
                      </a:r>
                      <a:endParaRPr lang="nl-NL" sz="140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07000"/>
                        </a:lnSpc>
                        <a:spcAft>
                          <a:spcPts val="800"/>
                        </a:spcAft>
                      </a:pPr>
                      <a:r>
                        <a:rPr lang="nl-NL" sz="1400" dirty="0">
                          <a:effectLst/>
                        </a:rPr>
                        <a:t>Ben jij gek op dieren? En wil je graag meer leren over de verzorging en het welzijn ervan? Droom je van een baan als dierenartsassistent of zijn paarden je grote hobby en wil je daar je beroep van maken? Dan is dit misschien iets voor jou.</a:t>
                      </a:r>
                      <a:endParaRPr lang="nl-NL" sz="1400" dirty="0">
                        <a:effectLst/>
                        <a:latin typeface="Arial" panose="020B0604020202020204" pitchFamily="34" charset="0"/>
                        <a:ea typeface="Arial" panose="020B0604020202020204" pitchFamily="34" charset="0"/>
                      </a:endParaRPr>
                    </a:p>
                  </a:txBody>
                  <a:tcPr marL="68580" marR="68580" marT="0" marB="0" anchor="ctr"/>
                </a:tc>
                <a:tc vMerge="1">
                  <a:txBody>
                    <a:bodyPr/>
                    <a:lstStyle/>
                    <a:p>
                      <a:endParaRPr lang="nl-NL"/>
                    </a:p>
                  </a:txBody>
                  <a:tcPr/>
                </a:tc>
                <a:extLst>
                  <a:ext uri="{0D108BD9-81ED-4DB2-BD59-A6C34878D82A}">
                    <a16:rowId xmlns:a16="http://schemas.microsoft.com/office/drawing/2014/main" val="2765765778"/>
                  </a:ext>
                </a:extLst>
              </a:tr>
            </a:tbl>
          </a:graphicData>
        </a:graphic>
      </p:graphicFrame>
      <p:sp>
        <p:nvSpPr>
          <p:cNvPr id="5" name="Rectangle 2">
            <a:extLst>
              <a:ext uri="{FF2B5EF4-FFF2-40B4-BE49-F238E27FC236}">
                <a16:creationId xmlns:a16="http://schemas.microsoft.com/office/drawing/2014/main" id="{BDA6ED0E-5F82-07FF-2387-4A536DFC405F}"/>
              </a:ext>
            </a:extLst>
          </p:cNvPr>
          <p:cNvSpPr>
            <a:spLocks noChangeArrowheads="1"/>
          </p:cNvSpPr>
          <p:nvPr/>
        </p:nvSpPr>
        <p:spPr bwMode="auto">
          <a:xfrm>
            <a:off x="838200" y="2114595"/>
            <a:ext cx="1051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ea typeface="Arial" panose="020B0604020202020204" pitchFamily="34" charset="0"/>
              </a:rPr>
              <a:t>Naam:……………..		  Klas</a:t>
            </a:r>
            <a:r>
              <a:rPr kumimoji="0" lang="nl-NL" altLang="nl-NL" b="1" i="0" u="none" strike="noStrike" cap="none" normalizeH="0" baseline="0" dirty="0">
                <a:ln>
                  <a:noFill/>
                </a:ln>
                <a:solidFill>
                  <a:schemeClr val="tx1"/>
                </a:solidFill>
                <a:effectLst/>
                <a:latin typeface="Arial" panose="020B0604020202020204" pitchFamily="34" charset="0"/>
                <a:ea typeface="Arial" panose="020B0604020202020204" pitchFamily="34" charset="0"/>
              </a:rPr>
              <a:t>:  ……        Omcirkel de drie codes van je keuze!!  </a:t>
            </a:r>
            <a:endParaRPr kumimoji="0" lang="nl-NL" altLang="nl-NL" b="0" i="0" u="none" strike="noStrike" cap="none" normalizeH="0" baseline="0" dirty="0">
              <a:ln>
                <a:noFill/>
              </a:ln>
              <a:solidFill>
                <a:schemeClr val="tx1"/>
              </a:solidFill>
              <a:effectLst/>
              <a:latin typeface="Arial" panose="020B0604020202020204" pitchFamily="34" charset="0"/>
            </a:endParaRPr>
          </a:p>
        </p:txBody>
      </p:sp>
      <p:pic>
        <p:nvPicPr>
          <p:cNvPr id="1025" name="image14.png">
            <a:extLst>
              <a:ext uri="{FF2B5EF4-FFF2-40B4-BE49-F238E27FC236}">
                <a16:creationId xmlns:a16="http://schemas.microsoft.com/office/drawing/2014/main" id="{A79F884C-6631-6752-6D35-F8F1414F9E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5424" y="2747798"/>
            <a:ext cx="1431987" cy="84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1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2370D-E089-4A27-A37D-2A59DBA1BCC7}"/>
              </a:ext>
            </a:extLst>
          </p:cNvPr>
          <p:cNvSpPr>
            <a:spLocks noGrp="1"/>
          </p:cNvSpPr>
          <p:nvPr>
            <p:ph type="title"/>
          </p:nvPr>
        </p:nvSpPr>
        <p:spPr>
          <a:xfrm>
            <a:off x="838200" y="223612"/>
            <a:ext cx="10515600" cy="723446"/>
          </a:xfrm>
        </p:spPr>
        <p:txBody>
          <a:bodyPr/>
          <a:lstStyle/>
          <a:p>
            <a:r>
              <a:rPr lang="nl-NL"/>
              <a:t>Schoolloopbaan</a:t>
            </a:r>
          </a:p>
        </p:txBody>
      </p:sp>
      <p:pic>
        <p:nvPicPr>
          <p:cNvPr id="6146" name="Picture 2" descr="Schooladvies groep 8: hoe komt het schooladvies tot stand?">
            <a:extLst>
              <a:ext uri="{FF2B5EF4-FFF2-40B4-BE49-F238E27FC236}">
                <a16:creationId xmlns:a16="http://schemas.microsoft.com/office/drawing/2014/main" id="{2C10003A-BEB2-4D6F-BCD3-0C04839745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8200" y="1043609"/>
            <a:ext cx="4687957" cy="56800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bs De Toverlaars, LeerSaam Etten-Leur » ouderinformatie » groep 8  schoolkeuze">
            <a:extLst>
              <a:ext uri="{FF2B5EF4-FFF2-40B4-BE49-F238E27FC236}">
                <a16:creationId xmlns:a16="http://schemas.microsoft.com/office/drawing/2014/main" id="{814D2B18-A9C6-4477-B2E3-9BE62C55120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49987" y="1411357"/>
            <a:ext cx="5942013" cy="522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4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411AA-B702-4413-8583-3DF6A821ACDB}"/>
              </a:ext>
            </a:extLst>
          </p:cNvPr>
          <p:cNvSpPr>
            <a:spLocks noGrp="1"/>
          </p:cNvSpPr>
          <p:nvPr>
            <p:ph type="title"/>
          </p:nvPr>
        </p:nvSpPr>
        <p:spPr/>
        <p:txBody>
          <a:bodyPr/>
          <a:lstStyle/>
          <a:p>
            <a:r>
              <a:rPr lang="nl-NL"/>
              <a:t>Keuzeproces</a:t>
            </a:r>
          </a:p>
        </p:txBody>
      </p:sp>
      <p:sp>
        <p:nvSpPr>
          <p:cNvPr id="3" name="Rechthoek: afgeronde hoeken 2">
            <a:extLst>
              <a:ext uri="{FF2B5EF4-FFF2-40B4-BE49-F238E27FC236}">
                <a16:creationId xmlns:a16="http://schemas.microsoft.com/office/drawing/2014/main" id="{84219020-E801-48B8-ACEB-9F06378D840E}"/>
              </a:ext>
            </a:extLst>
          </p:cNvPr>
          <p:cNvSpPr/>
          <p:nvPr/>
        </p:nvSpPr>
        <p:spPr>
          <a:xfrm>
            <a:off x="838200" y="2037995"/>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M2-pakketkeuze</a:t>
            </a:r>
          </a:p>
          <a:p>
            <a:pPr algn="ctr"/>
            <a:r>
              <a:rPr lang="nl-NL" dirty="0"/>
              <a:t>start 13 januari t/m 24 januari</a:t>
            </a:r>
            <a:endParaRPr lang="nl-NL" dirty="0">
              <a:cs typeface="Calibri"/>
            </a:endParaRPr>
          </a:p>
        </p:txBody>
      </p:sp>
      <p:sp>
        <p:nvSpPr>
          <p:cNvPr id="4" name="Rechthoek: afgeronde hoeken 3">
            <a:extLst>
              <a:ext uri="{FF2B5EF4-FFF2-40B4-BE49-F238E27FC236}">
                <a16:creationId xmlns:a16="http://schemas.microsoft.com/office/drawing/2014/main" id="{34223207-63F9-46F1-809D-F112408D1C95}"/>
              </a:ext>
            </a:extLst>
          </p:cNvPr>
          <p:cNvSpPr/>
          <p:nvPr/>
        </p:nvSpPr>
        <p:spPr>
          <a:xfrm>
            <a:off x="3575249" y="3131300"/>
            <a:ext cx="2607768"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M2- en M3-pakketkeuze</a:t>
            </a:r>
          </a:p>
          <a:p>
            <a:pPr algn="ctr"/>
            <a:r>
              <a:rPr lang="nl-NL" dirty="0"/>
              <a:t>adviezen (bolletjeslijst) docenten</a:t>
            </a:r>
            <a:endParaRPr lang="nl-NL" dirty="0">
              <a:cs typeface="Calibri"/>
            </a:endParaRPr>
          </a:p>
          <a:p>
            <a:pPr algn="ctr"/>
            <a:r>
              <a:rPr lang="nl-NL" dirty="0"/>
              <a:t>maart</a:t>
            </a:r>
            <a:endParaRPr lang="nl-NL" dirty="0">
              <a:cs typeface="Calibri"/>
            </a:endParaRPr>
          </a:p>
        </p:txBody>
      </p:sp>
      <p:sp>
        <p:nvSpPr>
          <p:cNvPr id="5" name="Rechthoek: afgeronde hoeken 4">
            <a:extLst>
              <a:ext uri="{FF2B5EF4-FFF2-40B4-BE49-F238E27FC236}">
                <a16:creationId xmlns:a16="http://schemas.microsoft.com/office/drawing/2014/main" id="{E6904532-F7B4-4876-926A-A8C47AE83159}"/>
              </a:ext>
            </a:extLst>
          </p:cNvPr>
          <p:cNvSpPr/>
          <p:nvPr/>
        </p:nvSpPr>
        <p:spPr>
          <a:xfrm>
            <a:off x="9359542" y="3131300"/>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M2- en M3-pakketkeuze</a:t>
            </a:r>
          </a:p>
          <a:p>
            <a:pPr algn="ctr"/>
            <a:r>
              <a:rPr lang="nl-NL" dirty="0"/>
              <a:t>sluiting 26 mei goedkeuring Zermelo naar ouders</a:t>
            </a:r>
            <a:endParaRPr lang="nl-NL" dirty="0">
              <a:cs typeface="Calibri"/>
            </a:endParaRPr>
          </a:p>
        </p:txBody>
      </p:sp>
      <p:sp>
        <p:nvSpPr>
          <p:cNvPr id="6" name="Rechthoek: afgeronde hoeken 5">
            <a:extLst>
              <a:ext uri="{FF2B5EF4-FFF2-40B4-BE49-F238E27FC236}">
                <a16:creationId xmlns:a16="http://schemas.microsoft.com/office/drawing/2014/main" id="{B1EED416-F2E2-4B8F-8E1A-AAC2FBB03D33}"/>
              </a:ext>
            </a:extLst>
          </p:cNvPr>
          <p:cNvSpPr/>
          <p:nvPr/>
        </p:nvSpPr>
        <p:spPr>
          <a:xfrm>
            <a:off x="6605710" y="3131300"/>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M2- en M3-pakketkeuze</a:t>
            </a:r>
          </a:p>
          <a:p>
            <a:pPr algn="ctr"/>
            <a:r>
              <a:rPr lang="nl-NL" dirty="0"/>
              <a:t>4 april sluit Zermelo</a:t>
            </a:r>
            <a:endParaRPr lang="nl-NL" dirty="0">
              <a:cs typeface="Calibri"/>
            </a:endParaRPr>
          </a:p>
          <a:p>
            <a:pPr algn="ctr"/>
            <a:r>
              <a:rPr lang="nl-NL" dirty="0"/>
              <a:t>definitief</a:t>
            </a:r>
            <a:endParaRPr lang="nl-NL" dirty="0">
              <a:cs typeface="Calibri"/>
            </a:endParaRPr>
          </a:p>
        </p:txBody>
      </p:sp>
      <p:sp>
        <p:nvSpPr>
          <p:cNvPr id="10" name="Rechthoek: afgeronde hoeken 9">
            <a:extLst>
              <a:ext uri="{FF2B5EF4-FFF2-40B4-BE49-F238E27FC236}">
                <a16:creationId xmlns:a16="http://schemas.microsoft.com/office/drawing/2014/main" id="{5BAA0B59-51D6-4D6F-97E9-D6BC339760A3}"/>
              </a:ext>
            </a:extLst>
          </p:cNvPr>
          <p:cNvSpPr/>
          <p:nvPr/>
        </p:nvSpPr>
        <p:spPr>
          <a:xfrm>
            <a:off x="838200" y="4085456"/>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M3-pakketkeuze</a:t>
            </a:r>
          </a:p>
          <a:p>
            <a:pPr algn="ctr"/>
            <a:r>
              <a:rPr lang="nl-NL" dirty="0"/>
              <a:t> start 13 januari t/m  24 januari</a:t>
            </a:r>
          </a:p>
        </p:txBody>
      </p:sp>
    </p:spTree>
    <p:extLst>
      <p:ext uri="{BB962C8B-B14F-4D97-AF65-F5344CB8AC3E}">
        <p14:creationId xmlns:p14="http://schemas.microsoft.com/office/powerpoint/2010/main" val="80403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50261-F365-47E3-B04B-0A86B1D636E2}"/>
              </a:ext>
            </a:extLst>
          </p:cNvPr>
          <p:cNvSpPr>
            <a:spLocks noGrp="1"/>
          </p:cNvSpPr>
          <p:nvPr>
            <p:ph type="title"/>
          </p:nvPr>
        </p:nvSpPr>
        <p:spPr/>
        <p:txBody>
          <a:bodyPr/>
          <a:lstStyle/>
          <a:p>
            <a:r>
              <a:rPr lang="nl-NL"/>
              <a:t>Van mavo-2 naar mavo-3</a:t>
            </a:r>
          </a:p>
        </p:txBody>
      </p:sp>
      <p:sp>
        <p:nvSpPr>
          <p:cNvPr id="3" name="Tijdelijke aanduiding voor inhoud 2">
            <a:extLst>
              <a:ext uri="{FF2B5EF4-FFF2-40B4-BE49-F238E27FC236}">
                <a16:creationId xmlns:a16="http://schemas.microsoft.com/office/drawing/2014/main" id="{39DB3FF3-9D7F-4168-B9AC-8DA1D9FC9FA7}"/>
              </a:ext>
            </a:extLst>
          </p:cNvPr>
          <p:cNvSpPr>
            <a:spLocks noGrp="1"/>
          </p:cNvSpPr>
          <p:nvPr>
            <p:ph idx="1"/>
          </p:nvPr>
        </p:nvSpPr>
        <p:spPr>
          <a:xfrm>
            <a:off x="838200" y="1825625"/>
            <a:ext cx="5362903" cy="4351338"/>
          </a:xfrm>
        </p:spPr>
        <p:txBody>
          <a:bodyPr>
            <a:normAutofit fontScale="92500" lnSpcReduction="20000"/>
          </a:bodyPr>
          <a:lstStyle/>
          <a:p>
            <a:pPr marL="0" indent="0">
              <a:buNone/>
            </a:pPr>
            <a:r>
              <a:rPr lang="nl-NL" dirty="0"/>
              <a:t>Verplichte vakken in mavo-3</a:t>
            </a:r>
          </a:p>
          <a:p>
            <a:endParaRPr lang="nl-NL" dirty="0"/>
          </a:p>
          <a:p>
            <a:r>
              <a:rPr lang="nl-NL" dirty="0"/>
              <a:t>Nederlands</a:t>
            </a:r>
          </a:p>
          <a:p>
            <a:r>
              <a:rPr lang="nl-NL" dirty="0"/>
              <a:t>Engels of Cambridge English</a:t>
            </a:r>
          </a:p>
          <a:p>
            <a:r>
              <a:rPr lang="nl-NL" dirty="0"/>
              <a:t>biologie</a:t>
            </a:r>
          </a:p>
          <a:p>
            <a:r>
              <a:rPr lang="nl-NL" dirty="0"/>
              <a:t>economie</a:t>
            </a:r>
          </a:p>
          <a:p>
            <a:r>
              <a:rPr lang="nl-NL" dirty="0"/>
              <a:t>wiskunde</a:t>
            </a:r>
          </a:p>
          <a:p>
            <a:r>
              <a:rPr lang="nl-NL" dirty="0"/>
              <a:t>maatschappijleer</a:t>
            </a:r>
          </a:p>
          <a:p>
            <a:r>
              <a:rPr lang="nl-NL" dirty="0"/>
              <a:t>lichamelijke opvoeding</a:t>
            </a:r>
          </a:p>
          <a:p>
            <a:r>
              <a:rPr lang="nl-NL" dirty="0"/>
              <a:t>kunstvakken I</a:t>
            </a:r>
          </a:p>
          <a:p>
            <a:pPr marL="0" indent="0">
              <a:buNone/>
            </a:pPr>
            <a:endParaRPr lang="nl-NL" dirty="0"/>
          </a:p>
        </p:txBody>
      </p:sp>
      <p:sp>
        <p:nvSpPr>
          <p:cNvPr id="4" name="Tijdelijke aanduiding voor inhoud 2">
            <a:extLst>
              <a:ext uri="{FF2B5EF4-FFF2-40B4-BE49-F238E27FC236}">
                <a16:creationId xmlns:a16="http://schemas.microsoft.com/office/drawing/2014/main" id="{0B18CD5D-AAD1-43FA-0E71-75ABE8ECA75D}"/>
              </a:ext>
            </a:extLst>
          </p:cNvPr>
          <p:cNvSpPr txBox="1">
            <a:spLocks/>
          </p:cNvSpPr>
          <p:nvPr/>
        </p:nvSpPr>
        <p:spPr>
          <a:xfrm>
            <a:off x="6445469" y="1825625"/>
            <a:ext cx="536290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Verplichte vakken in mavo-3 </a:t>
            </a:r>
            <a:r>
              <a:rPr lang="nl-NL" b="1" dirty="0" err="1"/>
              <a:t>tto</a:t>
            </a:r>
            <a:endParaRPr lang="nl-NL" b="1" dirty="0"/>
          </a:p>
          <a:p>
            <a:endParaRPr lang="nl-NL" dirty="0"/>
          </a:p>
          <a:p>
            <a:r>
              <a:rPr lang="nl-NL" dirty="0"/>
              <a:t>Nederlands</a:t>
            </a:r>
          </a:p>
          <a:p>
            <a:r>
              <a:rPr lang="nl-NL" dirty="0"/>
              <a:t>Cambridge English</a:t>
            </a:r>
          </a:p>
          <a:p>
            <a:r>
              <a:rPr lang="nl-NL" b="1" dirty="0" err="1"/>
              <a:t>Vacational</a:t>
            </a:r>
            <a:r>
              <a:rPr lang="nl-NL" b="1" dirty="0"/>
              <a:t> studies</a:t>
            </a:r>
          </a:p>
          <a:p>
            <a:r>
              <a:rPr lang="nl-NL" dirty="0"/>
              <a:t>biologie</a:t>
            </a:r>
          </a:p>
          <a:p>
            <a:r>
              <a:rPr lang="nl-NL" dirty="0"/>
              <a:t>economie</a:t>
            </a:r>
          </a:p>
          <a:p>
            <a:r>
              <a:rPr lang="nl-NL" dirty="0"/>
              <a:t>wiskunde</a:t>
            </a:r>
          </a:p>
          <a:p>
            <a:r>
              <a:rPr lang="nl-NL" dirty="0"/>
              <a:t>maatschappijleer</a:t>
            </a:r>
          </a:p>
          <a:p>
            <a:r>
              <a:rPr lang="nl-NL" dirty="0"/>
              <a:t>lichamelijke opvoeding</a:t>
            </a:r>
          </a:p>
          <a:p>
            <a:r>
              <a:rPr lang="nl-NL" dirty="0"/>
              <a:t>kunstvakken I</a:t>
            </a:r>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105015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a:xfrm>
            <a:off x="270642" y="369313"/>
            <a:ext cx="10515600" cy="1325563"/>
          </a:xfrm>
        </p:spPr>
        <p:txBody>
          <a:bodyPr/>
          <a:lstStyle/>
          <a:p>
            <a:r>
              <a:rPr lang="nl-NL" dirty="0"/>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a:xfrm>
            <a:off x="386255" y="1825624"/>
            <a:ext cx="10515600" cy="4351338"/>
          </a:xfrm>
        </p:spPr>
        <p:txBody>
          <a:bodyPr>
            <a:normAutofit/>
          </a:bodyPr>
          <a:lstStyle/>
          <a:p>
            <a:pPr marL="0" indent="0">
              <a:buNone/>
            </a:pPr>
            <a:r>
              <a:rPr lang="nl-NL" b="1" dirty="0"/>
              <a:t>Techniek</a:t>
            </a:r>
          </a:p>
          <a:p>
            <a:endParaRPr lang="nl-NL" dirty="0"/>
          </a:p>
          <a:p>
            <a:r>
              <a:rPr lang="nl-NL" dirty="0"/>
              <a:t>Verplichte profielvakken: </a:t>
            </a:r>
          </a:p>
          <a:p>
            <a:pPr lvl="1"/>
            <a:r>
              <a:rPr lang="nl-NL" dirty="0"/>
              <a:t>Natuurkunde</a:t>
            </a:r>
          </a:p>
          <a:p>
            <a:pPr lvl="1"/>
            <a:r>
              <a:rPr lang="nl-NL" dirty="0"/>
              <a:t>Scheikunde</a:t>
            </a:r>
          </a:p>
          <a:p>
            <a:pPr marL="0" indent="0">
              <a:buNone/>
            </a:pPr>
            <a:endParaRPr lang="nl-NL" dirty="0"/>
          </a:p>
          <a:p>
            <a:r>
              <a:rPr lang="nl-NL" dirty="0"/>
              <a:t>Keuzevak (1):</a:t>
            </a:r>
          </a:p>
          <a:p>
            <a:pPr lvl="1"/>
            <a:r>
              <a:rPr lang="nl-NL" dirty="0"/>
              <a:t>Duits		</a:t>
            </a:r>
            <a:r>
              <a:rPr lang="nl-NL" dirty="0">
                <a:latin typeface="Arial" panose="020B0604020202020204" pitchFamily="34" charset="0"/>
                <a:cs typeface="Arial" panose="020B0604020202020204" pitchFamily="34" charset="0"/>
              </a:rPr>
              <a:t>• aardrijkskunde	• kunstvakken II</a:t>
            </a:r>
            <a:endParaRPr lang="nl-NL" dirty="0"/>
          </a:p>
          <a:p>
            <a:pPr lvl="1"/>
            <a:r>
              <a:rPr lang="nl-NL" i="1" dirty="0"/>
              <a:t>Frans 	</a:t>
            </a:r>
            <a:r>
              <a:rPr lang="nl-NL" dirty="0"/>
              <a:t>	</a:t>
            </a:r>
            <a:r>
              <a:rPr lang="nl-NL" dirty="0">
                <a:latin typeface="Arial" panose="020B0604020202020204" pitchFamily="34" charset="0"/>
                <a:cs typeface="Arial" panose="020B0604020202020204" pitchFamily="34" charset="0"/>
              </a:rPr>
              <a:t>• geschiedenis	</a:t>
            </a:r>
            <a:endParaRPr lang="nl-NL" dirty="0"/>
          </a:p>
          <a:p>
            <a:pPr marL="457200" lvl="1" indent="0">
              <a:buNone/>
            </a:pPr>
            <a:endParaRPr lang="nl-NL" dirty="0"/>
          </a:p>
        </p:txBody>
      </p:sp>
      <p:pic>
        <p:nvPicPr>
          <p:cNvPr id="1028" name="Picture 4">
            <a:extLst>
              <a:ext uri="{FF2B5EF4-FFF2-40B4-BE49-F238E27FC236}">
                <a16:creationId xmlns:a16="http://schemas.microsoft.com/office/drawing/2014/main" id="{0442717F-3DF6-4F13-BF5E-490ED49F9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650" y="186418"/>
            <a:ext cx="4219638" cy="238261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6A4EA7D0-31D4-AB11-6916-0E074E42B22F}"/>
              </a:ext>
            </a:extLst>
          </p:cNvPr>
          <p:cNvSpPr txBox="1">
            <a:spLocks/>
          </p:cNvSpPr>
          <p:nvPr/>
        </p:nvSpPr>
        <p:spPr>
          <a:xfrm>
            <a:off x="7885388" y="2785934"/>
            <a:ext cx="3920357" cy="15870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Keuzevak in mavo-3 </a:t>
            </a:r>
            <a:r>
              <a:rPr lang="nl-NL" b="1" dirty="0" err="1"/>
              <a:t>tto</a:t>
            </a:r>
            <a:endParaRPr lang="nl-NL" b="1" dirty="0"/>
          </a:p>
          <a:p>
            <a:r>
              <a:rPr lang="nl-NL" dirty="0"/>
              <a:t>Geen keuzevak i.v.m. </a:t>
            </a:r>
            <a:r>
              <a:rPr lang="nl-NL" dirty="0" err="1"/>
              <a:t>vacational</a:t>
            </a:r>
            <a:r>
              <a:rPr lang="nl-NL" dirty="0"/>
              <a:t> studies</a:t>
            </a:r>
          </a:p>
          <a:p>
            <a:r>
              <a:rPr lang="nl-NL" dirty="0"/>
              <a:t>Geen Frans in </a:t>
            </a:r>
            <a:r>
              <a:rPr lang="nl-NL" dirty="0" err="1"/>
              <a:t>tto</a:t>
            </a:r>
            <a:r>
              <a:rPr lang="nl-NL" dirty="0"/>
              <a:t>!</a:t>
            </a:r>
          </a:p>
          <a:p>
            <a:pPr marL="0" indent="0">
              <a:buNone/>
            </a:pPr>
            <a:endParaRPr lang="nl-NL" dirty="0"/>
          </a:p>
        </p:txBody>
      </p:sp>
    </p:spTree>
    <p:extLst>
      <p:ext uri="{BB962C8B-B14F-4D97-AF65-F5344CB8AC3E}">
        <p14:creationId xmlns:p14="http://schemas.microsoft.com/office/powerpoint/2010/main" val="173564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dirty="0"/>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a:bodyPr>
          <a:lstStyle/>
          <a:p>
            <a:pPr marL="0" indent="0">
              <a:buNone/>
            </a:pPr>
            <a:r>
              <a:rPr lang="nl-NL" b="1" dirty="0"/>
              <a:t>Economie</a:t>
            </a:r>
          </a:p>
          <a:p>
            <a:endParaRPr lang="nl-NL" dirty="0"/>
          </a:p>
          <a:p>
            <a:r>
              <a:rPr lang="nl-NL" dirty="0"/>
              <a:t>Verplichte profielvakken: </a:t>
            </a:r>
          </a:p>
          <a:p>
            <a:pPr lvl="1"/>
            <a:r>
              <a:rPr lang="nl-NL" i="1" dirty="0"/>
              <a:t>economie</a:t>
            </a:r>
          </a:p>
          <a:p>
            <a:pPr lvl="1"/>
            <a:r>
              <a:rPr lang="nl-NL" i="1" dirty="0"/>
              <a:t>wiskunde</a:t>
            </a:r>
          </a:p>
          <a:p>
            <a:pPr marL="0" indent="0">
              <a:buNone/>
            </a:pPr>
            <a:endParaRPr lang="nl-NL" dirty="0"/>
          </a:p>
          <a:p>
            <a:r>
              <a:rPr lang="nl-NL" dirty="0"/>
              <a:t>Keuzevakken (3):</a:t>
            </a:r>
          </a:p>
          <a:p>
            <a:pPr lvl="1"/>
            <a:r>
              <a:rPr lang="nl-NL" dirty="0"/>
              <a:t>Duits		</a:t>
            </a:r>
            <a:r>
              <a:rPr lang="nl-NL" dirty="0">
                <a:latin typeface="Arial" panose="020B0604020202020204" pitchFamily="34" charset="0"/>
                <a:cs typeface="Arial" panose="020B0604020202020204" pitchFamily="34" charset="0"/>
              </a:rPr>
              <a:t>• aardrijkskunde	• scheikunde</a:t>
            </a:r>
            <a:endParaRPr lang="nl-NL" dirty="0"/>
          </a:p>
          <a:p>
            <a:pPr lvl="1"/>
            <a:r>
              <a:rPr lang="nl-NL" i="1" dirty="0"/>
              <a:t>Frans 	</a:t>
            </a:r>
            <a:r>
              <a:rPr lang="nl-NL" dirty="0"/>
              <a:t>	</a:t>
            </a:r>
            <a:r>
              <a:rPr lang="nl-NL" dirty="0">
                <a:latin typeface="Arial" panose="020B0604020202020204" pitchFamily="34" charset="0"/>
                <a:cs typeface="Arial" panose="020B0604020202020204" pitchFamily="34" charset="0"/>
              </a:rPr>
              <a:t>• geschiedenis	• kunstvakken II 	</a:t>
            </a:r>
            <a:endParaRPr lang="nl-NL" dirty="0"/>
          </a:p>
          <a:p>
            <a:pPr marL="457200" lvl="1" indent="0">
              <a:buNone/>
            </a:pPr>
            <a:endParaRPr lang="nl-NL" dirty="0"/>
          </a:p>
        </p:txBody>
      </p:sp>
      <p:pic>
        <p:nvPicPr>
          <p:cNvPr id="2050" name="Picture 2">
            <a:extLst>
              <a:ext uri="{FF2B5EF4-FFF2-40B4-BE49-F238E27FC236}">
                <a16:creationId xmlns:a16="http://schemas.microsoft.com/office/drawing/2014/main" id="{9BB3C7D7-4A32-44D5-BBCC-B5F9CB336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825" y="142875"/>
            <a:ext cx="3756949" cy="2121354"/>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69253C63-EC09-6FDF-B43F-21B1C767E846}"/>
              </a:ext>
            </a:extLst>
          </p:cNvPr>
          <p:cNvSpPr txBox="1">
            <a:spLocks/>
          </p:cNvSpPr>
          <p:nvPr/>
        </p:nvSpPr>
        <p:spPr>
          <a:xfrm>
            <a:off x="7987863" y="2618550"/>
            <a:ext cx="4894863" cy="16020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Mavo-3 </a:t>
            </a:r>
            <a:r>
              <a:rPr lang="nl-NL" b="1" dirty="0" err="1"/>
              <a:t>tto</a:t>
            </a:r>
            <a:endParaRPr lang="nl-NL" b="1" dirty="0"/>
          </a:p>
          <a:p>
            <a:r>
              <a:rPr lang="nl-NL" dirty="0"/>
              <a:t>Twee keuzevakken i.v.m. </a:t>
            </a:r>
            <a:r>
              <a:rPr lang="nl-NL" dirty="0" err="1"/>
              <a:t>vacational</a:t>
            </a:r>
            <a:r>
              <a:rPr lang="nl-NL" dirty="0"/>
              <a:t> studies</a:t>
            </a:r>
          </a:p>
          <a:p>
            <a:r>
              <a:rPr lang="nl-NL" dirty="0"/>
              <a:t>Geen Frans in </a:t>
            </a:r>
            <a:r>
              <a:rPr lang="nl-NL" dirty="0" err="1"/>
              <a:t>tto</a:t>
            </a:r>
            <a:r>
              <a:rPr lang="nl-NL" dirty="0"/>
              <a:t>!</a:t>
            </a:r>
          </a:p>
          <a:p>
            <a:pPr marL="0" indent="0">
              <a:buNone/>
            </a:pPr>
            <a:endParaRPr lang="nl-NL" dirty="0"/>
          </a:p>
        </p:txBody>
      </p:sp>
    </p:spTree>
    <p:extLst>
      <p:ext uri="{BB962C8B-B14F-4D97-AF65-F5344CB8AC3E}">
        <p14:creationId xmlns:p14="http://schemas.microsoft.com/office/powerpoint/2010/main" val="8450893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G PowerPoint Template 2021 met lettertype" id="{C1A98725-8EC7-2D4E-8B7C-AB311EF5D99F}" vid="{B18EA621-DAAB-844C-845D-7F433FD03A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Breedbeeld</PresentationFormat>
  <Paragraphs>508</Paragraphs>
  <Slides>22</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Axia</vt:lpstr>
      <vt:lpstr>Axia Light</vt:lpstr>
      <vt:lpstr>Axia Stencil Black</vt:lpstr>
      <vt:lpstr>Calibri</vt:lpstr>
      <vt:lpstr>Times New Roman</vt:lpstr>
      <vt:lpstr>Wingdings</vt:lpstr>
      <vt:lpstr>Kantoorthema</vt:lpstr>
      <vt:lpstr>Keuzeproces M2-M3-M4</vt:lpstr>
      <vt:lpstr>Schoolplan &amp; actualiteit</vt:lpstr>
      <vt:lpstr>Als M3 misschien niet lukt &amp; BOD &amp; SVOL De weg naar het mbo ...</vt:lpstr>
      <vt:lpstr>BOD (mavo-3) De weg naar het mbo ...</vt:lpstr>
      <vt:lpstr>Schoolloopbaan</vt:lpstr>
      <vt:lpstr>Keuzeproces</vt:lpstr>
      <vt:lpstr>Van mavo-2 naar mavo-3</vt:lpstr>
      <vt:lpstr>Drie profielen </vt:lpstr>
      <vt:lpstr>Drie profielen </vt:lpstr>
      <vt:lpstr>Drie profielen </vt:lpstr>
      <vt:lpstr>Overzicht M2 -&gt; M3</vt:lpstr>
      <vt:lpstr>Overzicht M2 tto -&gt; M3</vt:lpstr>
      <vt:lpstr>Van mavo-3 naar mavo-4</vt:lpstr>
      <vt:lpstr>Examenjaar</vt:lpstr>
      <vt:lpstr>Drie profielen </vt:lpstr>
      <vt:lpstr>Drie profielen </vt:lpstr>
      <vt:lpstr>Drie profielen </vt:lpstr>
      <vt:lpstr>Overzicht M3 -&gt; M4 -&gt; mbo</vt:lpstr>
      <vt:lpstr>Overzicht M3 -&gt; M4 -&gt; H4</vt:lpstr>
      <vt:lpstr>Verder naar het havo (H4 -&gt; H5 -&gt; hbo)</vt:lpstr>
      <vt:lpstr>Overzicht pakketkeuze havo-4</vt:lpstr>
      <vt:lpstr>Terugkijken of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Margret Broersen</cp:lastModifiedBy>
  <cp:revision>89</cp:revision>
  <dcterms:created xsi:type="dcterms:W3CDTF">2023-01-05T13:32:02Z</dcterms:created>
  <dcterms:modified xsi:type="dcterms:W3CDTF">2025-01-17T12:06:04Z</dcterms:modified>
</cp:coreProperties>
</file>