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5" r:id="rId3"/>
    <p:sldId id="276" r:id="rId4"/>
    <p:sldId id="277" r:id="rId5"/>
    <p:sldId id="271" r:id="rId6"/>
    <p:sldId id="258" r:id="rId7"/>
    <p:sldId id="259" r:id="rId8"/>
    <p:sldId id="260" r:id="rId9"/>
    <p:sldId id="261" r:id="rId10"/>
    <p:sldId id="262" r:id="rId11"/>
    <p:sldId id="263" r:id="rId12"/>
    <p:sldId id="278" r:id="rId13"/>
    <p:sldId id="264" r:id="rId14"/>
    <p:sldId id="268" r:id="rId15"/>
    <p:sldId id="265" r:id="rId16"/>
    <p:sldId id="266" r:id="rId17"/>
    <p:sldId id="267" r:id="rId18"/>
    <p:sldId id="269" r:id="rId19"/>
    <p:sldId id="270" r:id="rId20"/>
    <p:sldId id="272" r:id="rId21"/>
    <p:sldId id="273" r:id="rId22"/>
    <p:sldId id="274"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83F8B-B413-BEA8-F591-55F3C59AAD5B}" v="2" dt="2025-06-05T11:33:30.86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D18E7-27C0-481E-96E4-F41ED767B99C}" type="datetimeFigureOut">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14656-0B29-44B1-B7F8-8AE88724D752}" type="slidenum">
              <a:t>‹nr.›</a:t>
            </a:fld>
            <a:endParaRPr lang="en-US"/>
          </a:p>
        </p:txBody>
      </p:sp>
    </p:spTree>
    <p:extLst>
      <p:ext uri="{BB962C8B-B14F-4D97-AF65-F5344CB8AC3E}">
        <p14:creationId xmlns:p14="http://schemas.microsoft.com/office/powerpoint/2010/main" val="288563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A2B6295-D858-1249-9707-BB562C41A62E}" type="slidenum">
              <a:rPr lang="nl-NL" smtClean="0"/>
              <a:t>1</a:t>
            </a:fld>
            <a:endParaRPr lang="nl-NL"/>
          </a:p>
        </p:txBody>
      </p:sp>
    </p:spTree>
    <p:extLst>
      <p:ext uri="{BB962C8B-B14F-4D97-AF65-F5344CB8AC3E}">
        <p14:creationId xmlns:p14="http://schemas.microsoft.com/office/powerpoint/2010/main" val="175595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Meer dan een diploma gaat om: niet alleen opleiding voor diploma, maar ook voor wat daarna komt.</a:t>
            </a:r>
          </a:p>
          <a:p>
            <a:endParaRPr lang="nl-NL"/>
          </a:p>
          <a:p>
            <a:r>
              <a:rPr lang="nl-NL"/>
              <a:t>Dit vraagt dat leerlingen inzicht in zichzelf krijgen. </a:t>
            </a:r>
          </a:p>
          <a:p>
            <a:r>
              <a:rPr lang="nl-NL"/>
              <a:t>Als school kunnen wij kennis en vaardigheden aanleren, maar inzicht verkrijgen in jezelf is iets waar leerling (en ouders) een zelf een grote rol in spelen.</a:t>
            </a:r>
          </a:p>
          <a:p>
            <a:endParaRPr lang="nl-NL"/>
          </a:p>
          <a:p>
            <a:r>
              <a:rPr lang="nl-NL"/>
              <a:t>Hoe? Oriënteren, stage, gesprekken voeren, open dagen bezoeken, </a:t>
            </a:r>
          </a:p>
        </p:txBody>
      </p:sp>
      <p:sp>
        <p:nvSpPr>
          <p:cNvPr id="4" name="Tijdelijke aanduiding voor dianummer 3"/>
          <p:cNvSpPr>
            <a:spLocks noGrp="1"/>
          </p:cNvSpPr>
          <p:nvPr>
            <p:ph type="sldNum" sz="quarter" idx="5"/>
          </p:nvPr>
        </p:nvSpPr>
        <p:spPr/>
        <p:txBody>
          <a:bodyPr/>
          <a:lstStyle/>
          <a:p>
            <a:fld id="{09614656-0B29-44B1-B7F8-8AE88724D752}" type="slidenum">
              <a:rPr lang="nl-NL" smtClean="0"/>
              <a:t>2</a:t>
            </a:fld>
            <a:endParaRPr lang="nl-NL"/>
          </a:p>
        </p:txBody>
      </p:sp>
    </p:spTree>
    <p:extLst>
      <p:ext uri="{BB962C8B-B14F-4D97-AF65-F5344CB8AC3E}">
        <p14:creationId xmlns:p14="http://schemas.microsoft.com/office/powerpoint/2010/main" val="376779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1C56DA6-A32A-9ABA-7D2E-7830988CC9BA}"/>
              </a:ext>
            </a:extLst>
          </p:cNvPr>
          <p:cNvPicPr>
            <a:picLocks noChangeAspect="1"/>
          </p:cNvPicPr>
          <p:nvPr userDrawn="1"/>
        </p:nvPicPr>
        <p:blipFill>
          <a:blip r:embed="rId2"/>
          <a:stretch>
            <a:fillRect/>
          </a:stretch>
        </p:blipFill>
        <p:spPr>
          <a:xfrm>
            <a:off x="8806283" y="6381188"/>
            <a:ext cx="3285565" cy="403137"/>
          </a:xfrm>
          <a:prstGeom prst="rect">
            <a:avLst/>
          </a:prstGeom>
        </p:spPr>
      </p:pic>
      <p:sp>
        <p:nvSpPr>
          <p:cNvPr id="2" name="Titel 1">
            <a:extLst>
              <a:ext uri="{FF2B5EF4-FFF2-40B4-BE49-F238E27FC236}">
                <a16:creationId xmlns:a16="http://schemas.microsoft.com/office/drawing/2014/main" id="{85495C24-9F2A-99A5-11A5-140315B2D2C0}"/>
              </a:ext>
            </a:extLst>
          </p:cNvPr>
          <p:cNvSpPr>
            <a:spLocks noGrp="1"/>
          </p:cNvSpPr>
          <p:nvPr>
            <p:ph type="ctrTitle"/>
          </p:nvPr>
        </p:nvSpPr>
        <p:spPr>
          <a:xfrm>
            <a:off x="1524000" y="2586633"/>
            <a:ext cx="9144000" cy="923330"/>
          </a:xfrm>
        </p:spPr>
        <p:txBody>
          <a:bodyPr anchor="b">
            <a:normAutofit/>
          </a:bodyPr>
          <a:lstStyle>
            <a:lvl1pPr algn="ctr">
              <a:defRPr sz="6000" spc="80" baseline="0"/>
            </a:lvl1pPr>
          </a:lstStyle>
          <a:p>
            <a:r>
              <a:rPr lang="nl-NL"/>
              <a:t>Klik om stijl te bewerken</a:t>
            </a:r>
          </a:p>
        </p:txBody>
      </p:sp>
      <p:sp>
        <p:nvSpPr>
          <p:cNvPr id="3" name="Ondertitel 2">
            <a:extLst>
              <a:ext uri="{FF2B5EF4-FFF2-40B4-BE49-F238E27FC236}">
                <a16:creationId xmlns:a16="http://schemas.microsoft.com/office/drawing/2014/main" id="{01DBABAB-301D-4A31-6047-7C2A858DA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A4D8D6-8ADC-CA2B-78EF-E30BD969796C}"/>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CDF709E0-D11A-7517-6507-E087D4171E61}"/>
              </a:ext>
            </a:extLst>
          </p:cNvPr>
          <p:cNvSpPr>
            <a:spLocks noGrp="1"/>
          </p:cNvSpPr>
          <p:nvPr>
            <p:ph type="ftr" sz="quarter" idx="11"/>
          </p:nvPr>
        </p:nvSpPr>
        <p:spPr>
          <a:xfrm>
            <a:off x="8610602" y="6381188"/>
            <a:ext cx="3402104" cy="365125"/>
          </a:xfrm>
          <a:solidFill>
            <a:schemeClr val="bg1"/>
          </a:solidFill>
        </p:spPr>
        <p:txBody>
          <a:bodyPr/>
          <a:lstStyle/>
          <a:p>
            <a:endParaRPr lang="nl-NL"/>
          </a:p>
        </p:txBody>
      </p:sp>
      <p:sp>
        <p:nvSpPr>
          <p:cNvPr id="6" name="Tijdelijke aanduiding voor dianummer 5">
            <a:extLst>
              <a:ext uri="{FF2B5EF4-FFF2-40B4-BE49-F238E27FC236}">
                <a16:creationId xmlns:a16="http://schemas.microsoft.com/office/drawing/2014/main" id="{BC4FF5F4-94E0-6776-95CA-DB2C9D2479A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98327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B3DC0-DD59-79D7-C01A-64F3521448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B87234-AE0D-39AC-0116-0540C56DBDB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53EA4-514F-E9F3-BBB7-995A7C203F0B}"/>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2302FFF7-8BFE-8CA3-C363-94EA2189CC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8BA757-57F3-C840-AD71-94D75927908C}"/>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5860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DC0E7E9-8408-2353-A547-E0258B31FED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06C7B4-59F7-AC9A-C088-BD8FF9C130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F3EE1D-E50F-9BB8-8CCC-9B3EC1F55F5F}"/>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063C4D2C-55E9-E83B-47D9-EA8D4BED26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F8F215-56D6-7751-6254-07F0503D7C74}"/>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425345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BE584-0B39-BC63-262F-271962844F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8A7056-A902-BBCE-EF78-8E9F9B9AA2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080F2A-E060-E3D3-2A10-D4FDE63FFD91}"/>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00575986-CF7C-1311-CE9B-66C8E3A4A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16C7CA-B9DC-50D5-1F86-DEEBAFEBB24E}"/>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41190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903B-B409-388E-1B55-05887C2D80A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A42E95-3F0B-9E22-F7C5-F2CF6601B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A6F1F6-8688-A9C7-CD38-309BFD3AB3D9}"/>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954069A8-1178-8A4F-5719-2930298E87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09AEEF-22FE-CB7D-011C-6BD567EC1339}"/>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72559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2A9F2-A4FA-BAD6-ADDA-1CB8085872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E4B1D1-4063-7D96-545E-4D744C013C3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70C8123-C7B7-F074-C39A-0ABDC3FBD4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07F485F-08C9-B8FD-5CF4-698AADAF65F8}"/>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DC825F96-E594-AA9C-866A-0B4CEFCF0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DC2493-E340-D1D2-5441-3BF95C218118}"/>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7436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9230A-8488-A0CB-CDEC-AEA0D175F1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BD3EE0-8F42-C05C-0AE2-DFD443094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012E110-1F7C-47CD-8CA0-2ED1829A65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F0B83B8-8035-E4DC-CFBA-0462A3AB2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60A0DAC-9578-AD15-284A-328B49F0CB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C5B5A7-D1CA-9FB7-CA66-71CA58913AA0}"/>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8" name="Tijdelijke aanduiding voor voettekst 7">
            <a:extLst>
              <a:ext uri="{FF2B5EF4-FFF2-40B4-BE49-F238E27FC236}">
                <a16:creationId xmlns:a16="http://schemas.microsoft.com/office/drawing/2014/main" id="{681D6D75-C6B0-AEC9-C8BF-62EBA3C9B0F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087DD4-CCFC-0198-E73D-D16B823ED7EF}"/>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88844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F8718-0922-3A41-616F-DAD3938139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9907BA-04EA-E80C-D620-C9DDB3B2D25C}"/>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4" name="Tijdelijke aanduiding voor voettekst 3">
            <a:extLst>
              <a:ext uri="{FF2B5EF4-FFF2-40B4-BE49-F238E27FC236}">
                <a16:creationId xmlns:a16="http://schemas.microsoft.com/office/drawing/2014/main" id="{3E4D06F5-5343-8A8F-1F7E-EC31BFCDBE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79FD53-3223-4405-E124-1DCC65BD1F36}"/>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33754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F4E41D4-B29F-C56D-37A0-A6B34BE8D96F}"/>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3" name="Tijdelijke aanduiding voor voettekst 2">
            <a:extLst>
              <a:ext uri="{FF2B5EF4-FFF2-40B4-BE49-F238E27FC236}">
                <a16:creationId xmlns:a16="http://schemas.microsoft.com/office/drawing/2014/main" id="{DF6E3259-710E-85E1-5946-601DE76F578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0715C4-7AD9-964B-59B5-48D65093E90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41908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29857-2392-BEC5-28B1-201B34BCF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03D6109-53AF-5651-A6AE-F2BCE0BE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798F076-2996-AE4A-8F34-D641C829A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3C3A4E-F5F8-E69A-FCB4-8B0B0C721DF9}"/>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C98DAA25-EF46-3D46-116D-E53D3AB519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6A0BB8-2B44-5AF1-EF23-17A6B6F1DA0A}"/>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05477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3990E-BC34-5EBE-0B42-05EA626E53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13BF7FB-D5D3-2C2A-EB83-9790BB30B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3DE4C74-45C9-F81F-A5CC-704178E93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3F01CD-21FF-A01B-4FDD-4EF693D5F5B9}"/>
              </a:ext>
            </a:extLst>
          </p:cNvPr>
          <p:cNvSpPr>
            <a:spLocks noGrp="1"/>
          </p:cNvSpPr>
          <p:nvPr>
            <p:ph type="dt" sz="half" idx="10"/>
          </p:nvPr>
        </p:nvSpPr>
        <p:spPr/>
        <p:txBody>
          <a:bodyPr/>
          <a:lstStyle/>
          <a:p>
            <a:fld id="{C0B16B60-232B-3047-9199-7D7D2E100351}" type="datetimeFigureOut">
              <a:rPr lang="nl-NL" smtClean="0"/>
              <a:t>6-6-2025</a:t>
            </a:fld>
            <a:endParaRPr lang="nl-NL"/>
          </a:p>
        </p:txBody>
      </p:sp>
      <p:sp>
        <p:nvSpPr>
          <p:cNvPr id="6" name="Tijdelijke aanduiding voor voettekst 5">
            <a:extLst>
              <a:ext uri="{FF2B5EF4-FFF2-40B4-BE49-F238E27FC236}">
                <a16:creationId xmlns:a16="http://schemas.microsoft.com/office/drawing/2014/main" id="{3CFA6590-8904-B25A-7B42-053694C385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531F47-DBE6-C773-EE36-9CBD755F85B0}"/>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23262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52224D-CB78-55CC-B059-7A6368346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51A6ECE-4C03-8EDE-F21F-A9AEA5B6A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76061D-7806-7AEC-F114-1187A3134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16B60-232B-3047-9199-7D7D2E100351}" type="datetimeFigureOut">
              <a:rPr lang="nl-NL" smtClean="0"/>
              <a:t>6-6-2025</a:t>
            </a:fld>
            <a:endParaRPr lang="nl-NL"/>
          </a:p>
        </p:txBody>
      </p:sp>
      <p:sp>
        <p:nvSpPr>
          <p:cNvPr id="5" name="Tijdelijke aanduiding voor voettekst 4">
            <a:extLst>
              <a:ext uri="{FF2B5EF4-FFF2-40B4-BE49-F238E27FC236}">
                <a16:creationId xmlns:a16="http://schemas.microsoft.com/office/drawing/2014/main" id="{4B4E8CA5-525E-1255-5A9F-5155266C342F}"/>
              </a:ext>
            </a:extLst>
          </p:cNvPr>
          <p:cNvSpPr>
            <a:spLocks noGrp="1"/>
          </p:cNvSpPr>
          <p:nvPr>
            <p:ph type="ftr" sz="quarter" idx="3"/>
          </p:nvPr>
        </p:nvSpPr>
        <p:spPr>
          <a:xfrm>
            <a:off x="8506982" y="6381188"/>
            <a:ext cx="3505724" cy="365125"/>
          </a:xfrm>
          <a:prstGeom prst="rect">
            <a:avLst/>
          </a:prstGeom>
        </p:spPr>
        <p:txBody>
          <a:bodyPr vert="horz" lIns="91440" tIns="45720" rIns="91440" bIns="45720" rtlCol="0" anchor="ctr"/>
          <a:lstStyle>
            <a:lvl1pPr algn="r">
              <a:defRPr sz="2000" b="0" i="1">
                <a:solidFill>
                  <a:srgbClr val="57A4C1"/>
                </a:solidFill>
                <a:latin typeface="Axia" panose="020B0503030202020206" pitchFamily="34" charset="77"/>
                <a:ea typeface="Axia" panose="020B0503030202020206" pitchFamily="34" charset="77"/>
              </a:defRPr>
            </a:lvl1pPr>
          </a:lstStyle>
          <a:p>
            <a:r>
              <a:rPr lang="nl-NL"/>
              <a:t>De school voor je leven!</a:t>
            </a:r>
          </a:p>
        </p:txBody>
      </p:sp>
      <p:sp>
        <p:nvSpPr>
          <p:cNvPr id="6" name="Tijdelijke aanduiding voor dianummer 5">
            <a:extLst>
              <a:ext uri="{FF2B5EF4-FFF2-40B4-BE49-F238E27FC236}">
                <a16:creationId xmlns:a16="http://schemas.microsoft.com/office/drawing/2014/main" id="{A3FC1455-1F42-699B-CECA-27A767501D2A}"/>
              </a:ext>
            </a:extLst>
          </p:cNvPr>
          <p:cNvSpPr>
            <a:spLocks noGrp="1"/>
          </p:cNvSpPr>
          <p:nvPr>
            <p:ph type="sldNum" sz="quarter" idx="4"/>
          </p:nvPr>
        </p:nvSpPr>
        <p:spPr>
          <a:xfrm>
            <a:off x="1742934" y="6356349"/>
            <a:ext cx="7802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42A8-EF55-194D-8668-7C670D776AA1}" type="slidenum">
              <a:rPr lang="nl-NL" smtClean="0"/>
              <a:t>‹nr.›</a:t>
            </a:fld>
            <a:endParaRPr lang="nl-NL"/>
          </a:p>
        </p:txBody>
      </p:sp>
      <p:sp>
        <p:nvSpPr>
          <p:cNvPr id="7" name="bg object 16">
            <a:extLst>
              <a:ext uri="{FF2B5EF4-FFF2-40B4-BE49-F238E27FC236}">
                <a16:creationId xmlns:a16="http://schemas.microsoft.com/office/drawing/2014/main" id="{ECEA20D8-DD0D-1585-C8AB-8C3AF6EFC89C}"/>
              </a:ext>
            </a:extLst>
          </p:cNvPr>
          <p:cNvSpPr/>
          <p:nvPr userDrawn="1"/>
        </p:nvSpPr>
        <p:spPr>
          <a:xfrm>
            <a:off x="-1551" y="-1800"/>
            <a:ext cx="72390" cy="6858000"/>
          </a:xfrm>
          <a:custGeom>
            <a:avLst/>
            <a:gdLst/>
            <a:ahLst/>
            <a:cxnLst/>
            <a:rect l="l" t="t" r="r" b="b"/>
            <a:pathLst>
              <a:path w="72390" h="10691495">
                <a:moveTo>
                  <a:pt x="71996" y="0"/>
                </a:moveTo>
                <a:lnTo>
                  <a:pt x="0" y="0"/>
                </a:lnTo>
                <a:lnTo>
                  <a:pt x="0" y="10691101"/>
                </a:lnTo>
                <a:lnTo>
                  <a:pt x="71996" y="10691101"/>
                </a:lnTo>
                <a:lnTo>
                  <a:pt x="71996" y="0"/>
                </a:lnTo>
                <a:close/>
              </a:path>
            </a:pathLst>
          </a:custGeom>
          <a:solidFill>
            <a:srgbClr val="123D68"/>
          </a:solidFill>
        </p:spPr>
        <p:txBody>
          <a:bodyPr wrap="square" lIns="0" tIns="0" rIns="0" bIns="0" rtlCol="0"/>
          <a:lstStyle/>
          <a:p>
            <a:endParaRPr/>
          </a:p>
        </p:txBody>
      </p:sp>
      <p:sp>
        <p:nvSpPr>
          <p:cNvPr id="8" name="bg object 17">
            <a:extLst>
              <a:ext uri="{FF2B5EF4-FFF2-40B4-BE49-F238E27FC236}">
                <a16:creationId xmlns:a16="http://schemas.microsoft.com/office/drawing/2014/main" id="{24D0A3EA-4918-A996-95F1-91F3E7AA9A1A}"/>
              </a:ext>
            </a:extLst>
          </p:cNvPr>
          <p:cNvSpPr/>
          <p:nvPr userDrawn="1"/>
        </p:nvSpPr>
        <p:spPr>
          <a:xfrm>
            <a:off x="70839" y="3425400"/>
            <a:ext cx="62230" cy="1713600"/>
          </a:xfrm>
          <a:custGeom>
            <a:avLst/>
            <a:gdLst/>
            <a:ahLst/>
            <a:cxnLst/>
            <a:rect l="l" t="t" r="r" b="b"/>
            <a:pathLst>
              <a:path w="62230" h="2693670">
                <a:moveTo>
                  <a:pt x="62204" y="0"/>
                </a:moveTo>
                <a:lnTo>
                  <a:pt x="0" y="0"/>
                </a:lnTo>
                <a:lnTo>
                  <a:pt x="0" y="2693149"/>
                </a:lnTo>
                <a:lnTo>
                  <a:pt x="62204" y="2693149"/>
                </a:lnTo>
                <a:lnTo>
                  <a:pt x="62204" y="0"/>
                </a:lnTo>
                <a:close/>
              </a:path>
            </a:pathLst>
          </a:custGeom>
          <a:solidFill>
            <a:srgbClr val="E83948"/>
          </a:solidFill>
        </p:spPr>
        <p:txBody>
          <a:bodyPr wrap="square" lIns="0" tIns="0" rIns="0" bIns="0" rtlCol="0"/>
          <a:lstStyle/>
          <a:p>
            <a:endParaRPr/>
          </a:p>
        </p:txBody>
      </p:sp>
      <p:sp>
        <p:nvSpPr>
          <p:cNvPr id="9" name="bg object 18">
            <a:extLst>
              <a:ext uri="{FF2B5EF4-FFF2-40B4-BE49-F238E27FC236}">
                <a16:creationId xmlns:a16="http://schemas.microsoft.com/office/drawing/2014/main" id="{97F20DC3-CF9C-F9EE-7CB9-A0DA482BF392}"/>
              </a:ext>
            </a:extLst>
          </p:cNvPr>
          <p:cNvSpPr/>
          <p:nvPr userDrawn="1"/>
        </p:nvSpPr>
        <p:spPr>
          <a:xfrm>
            <a:off x="70839" y="5140800"/>
            <a:ext cx="62230" cy="1713600"/>
          </a:xfrm>
          <a:custGeom>
            <a:avLst/>
            <a:gdLst/>
            <a:ahLst/>
            <a:cxnLst/>
            <a:rect l="l" t="t" r="r" b="b"/>
            <a:pathLst>
              <a:path w="62230" h="2680970">
                <a:moveTo>
                  <a:pt x="62204" y="0"/>
                </a:moveTo>
                <a:lnTo>
                  <a:pt x="0" y="0"/>
                </a:lnTo>
                <a:lnTo>
                  <a:pt x="0" y="2680373"/>
                </a:lnTo>
                <a:lnTo>
                  <a:pt x="62204" y="2680373"/>
                </a:lnTo>
                <a:lnTo>
                  <a:pt x="62204" y="0"/>
                </a:lnTo>
                <a:close/>
              </a:path>
            </a:pathLst>
          </a:custGeom>
          <a:solidFill>
            <a:srgbClr val="5BA5C2"/>
          </a:solidFill>
        </p:spPr>
        <p:txBody>
          <a:bodyPr wrap="square" lIns="0" tIns="0" rIns="0" bIns="0" rtlCol="0"/>
          <a:lstStyle/>
          <a:p>
            <a:endParaRPr/>
          </a:p>
        </p:txBody>
      </p:sp>
      <p:sp>
        <p:nvSpPr>
          <p:cNvPr id="10" name="bg object 19">
            <a:extLst>
              <a:ext uri="{FF2B5EF4-FFF2-40B4-BE49-F238E27FC236}">
                <a16:creationId xmlns:a16="http://schemas.microsoft.com/office/drawing/2014/main" id="{05544FE9-976D-82B0-978F-FA3ADDB5D185}"/>
              </a:ext>
            </a:extLst>
          </p:cNvPr>
          <p:cNvSpPr/>
          <p:nvPr userDrawn="1"/>
        </p:nvSpPr>
        <p:spPr>
          <a:xfrm>
            <a:off x="70839" y="1712700"/>
            <a:ext cx="62230" cy="1713600"/>
          </a:xfrm>
          <a:custGeom>
            <a:avLst/>
            <a:gdLst/>
            <a:ahLst/>
            <a:cxnLst/>
            <a:rect l="l" t="t" r="r" b="b"/>
            <a:pathLst>
              <a:path w="62230" h="2667000">
                <a:moveTo>
                  <a:pt x="0" y="2666415"/>
                </a:moveTo>
                <a:lnTo>
                  <a:pt x="62204" y="2666415"/>
                </a:lnTo>
                <a:lnTo>
                  <a:pt x="62204" y="0"/>
                </a:lnTo>
                <a:lnTo>
                  <a:pt x="0" y="0"/>
                </a:lnTo>
                <a:lnTo>
                  <a:pt x="0" y="2666415"/>
                </a:lnTo>
                <a:close/>
              </a:path>
            </a:pathLst>
          </a:custGeom>
          <a:solidFill>
            <a:srgbClr val="8B213D"/>
          </a:solidFill>
        </p:spPr>
        <p:txBody>
          <a:bodyPr wrap="square" lIns="0" tIns="0" rIns="0" bIns="0" rtlCol="0"/>
          <a:lstStyle/>
          <a:p>
            <a:endParaRPr/>
          </a:p>
        </p:txBody>
      </p:sp>
      <p:sp>
        <p:nvSpPr>
          <p:cNvPr id="11" name="bg object 20">
            <a:extLst>
              <a:ext uri="{FF2B5EF4-FFF2-40B4-BE49-F238E27FC236}">
                <a16:creationId xmlns:a16="http://schemas.microsoft.com/office/drawing/2014/main" id="{F33FDAA1-3A8B-264D-C37C-397CFC747064}"/>
              </a:ext>
            </a:extLst>
          </p:cNvPr>
          <p:cNvSpPr/>
          <p:nvPr userDrawn="1"/>
        </p:nvSpPr>
        <p:spPr>
          <a:xfrm>
            <a:off x="70839" y="-2700"/>
            <a:ext cx="62230" cy="1713600"/>
          </a:xfrm>
          <a:custGeom>
            <a:avLst/>
            <a:gdLst/>
            <a:ahLst/>
            <a:cxnLst/>
            <a:rect l="l" t="t" r="r" b="b"/>
            <a:pathLst>
              <a:path w="62230" h="2654300">
                <a:moveTo>
                  <a:pt x="62204" y="0"/>
                </a:moveTo>
                <a:lnTo>
                  <a:pt x="0" y="0"/>
                </a:lnTo>
                <a:lnTo>
                  <a:pt x="0" y="2653919"/>
                </a:lnTo>
                <a:lnTo>
                  <a:pt x="62204" y="2653919"/>
                </a:lnTo>
                <a:lnTo>
                  <a:pt x="62204" y="0"/>
                </a:lnTo>
                <a:close/>
              </a:path>
            </a:pathLst>
          </a:custGeom>
          <a:solidFill>
            <a:srgbClr val="123D68"/>
          </a:solidFill>
        </p:spPr>
        <p:txBody>
          <a:bodyPr wrap="square" lIns="0" tIns="0" rIns="0" bIns="0" rtlCol="0"/>
          <a:lstStyle/>
          <a:p>
            <a:endParaRPr/>
          </a:p>
        </p:txBody>
      </p:sp>
    </p:spTree>
    <p:extLst>
      <p:ext uri="{BB962C8B-B14F-4D97-AF65-F5344CB8AC3E}">
        <p14:creationId xmlns:p14="http://schemas.microsoft.com/office/powerpoint/2010/main" val="36482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80" baseline="0">
          <a:solidFill>
            <a:srgbClr val="0F3D69"/>
          </a:solidFill>
          <a:latin typeface="Axia Stencil Black" panose="020B0A03030202020206" pitchFamily="34" charset="77"/>
          <a:ea typeface="Axia Stencil Black" panose="020B0A03030202020206" pitchFamily="34"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rsg-enkhuiz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DA733-4F7F-A788-07BD-80BCB496B97F}"/>
              </a:ext>
            </a:extLst>
          </p:cNvPr>
          <p:cNvSpPr>
            <a:spLocks noGrp="1"/>
          </p:cNvSpPr>
          <p:nvPr>
            <p:ph type="ctrTitle"/>
          </p:nvPr>
        </p:nvSpPr>
        <p:spPr/>
        <p:txBody>
          <a:bodyPr>
            <a:normAutofit/>
          </a:bodyPr>
          <a:lstStyle/>
          <a:p>
            <a:r>
              <a:rPr lang="nl-NL">
                <a:latin typeface="Axia Stencil Black"/>
              </a:rPr>
              <a:t>Keuzeproces</a:t>
            </a:r>
            <a:r>
              <a:rPr lang="nl-NL">
                <a:solidFill>
                  <a:srgbClr val="0F3D69"/>
                </a:solidFill>
                <a:latin typeface="Axia Stencil Black"/>
              </a:rPr>
              <a:t> </a:t>
            </a:r>
            <a:r>
              <a:rPr lang="nl-NL">
                <a:latin typeface="Axia Stencil Black"/>
              </a:rPr>
              <a:t>M2-M3-M4</a:t>
            </a:r>
            <a:endParaRPr lang="nl-NL">
              <a:solidFill>
                <a:srgbClr val="0F3D69"/>
              </a:solidFill>
              <a:latin typeface="Axia Stencil Black"/>
            </a:endParaRPr>
          </a:p>
        </p:txBody>
      </p:sp>
      <p:sp>
        <p:nvSpPr>
          <p:cNvPr id="3" name="Ondertitel 2">
            <a:extLst>
              <a:ext uri="{FF2B5EF4-FFF2-40B4-BE49-F238E27FC236}">
                <a16:creationId xmlns:a16="http://schemas.microsoft.com/office/drawing/2014/main" id="{FB65A3EE-00BB-42F7-2347-B1A661EB82AF}"/>
              </a:ext>
            </a:extLst>
          </p:cNvPr>
          <p:cNvSpPr>
            <a:spLocks noGrp="1"/>
          </p:cNvSpPr>
          <p:nvPr>
            <p:ph type="subTitle" idx="1"/>
          </p:nvPr>
        </p:nvSpPr>
        <p:spPr/>
        <p:txBody>
          <a:bodyPr vert="horz" lIns="91440" tIns="45720" rIns="91440" bIns="45720" rtlCol="0" anchor="t">
            <a:normAutofit/>
          </a:bodyPr>
          <a:lstStyle/>
          <a:p>
            <a:r>
              <a:rPr lang="nl-NL">
                <a:solidFill>
                  <a:srgbClr val="57A4C1"/>
                </a:solidFill>
                <a:latin typeface="Axia"/>
                <a:ea typeface="Axia" panose="020B0503030202020206" pitchFamily="34" charset="77"/>
              </a:rPr>
              <a:t>Dinsdag 14 januari 2025 </a:t>
            </a:r>
            <a:br>
              <a:rPr lang="nl-NL">
                <a:latin typeface="Axia" panose="020B0503030202020206" pitchFamily="34" charset="77"/>
                <a:ea typeface="Axia" panose="020B0503030202020206" pitchFamily="34" charset="77"/>
              </a:rPr>
            </a:br>
            <a:r>
              <a:rPr lang="nl-NL">
                <a:solidFill>
                  <a:srgbClr val="57A4C1"/>
                </a:solidFill>
                <a:latin typeface="Axia"/>
                <a:ea typeface="Axia" panose="020B0503030202020206" pitchFamily="34" charset="77"/>
              </a:rPr>
              <a:t>19.00 uur - inloop</a:t>
            </a:r>
            <a:br>
              <a:rPr lang="nl-NL">
                <a:latin typeface="Axia" panose="020B0503030202020206" pitchFamily="34" charset="77"/>
                <a:ea typeface="Axia" panose="020B0503030202020206" pitchFamily="34" charset="77"/>
              </a:rPr>
            </a:br>
            <a:r>
              <a:rPr lang="nl-NL">
                <a:solidFill>
                  <a:srgbClr val="57A4C1"/>
                </a:solidFill>
                <a:latin typeface="Axia"/>
                <a:ea typeface="Axia" panose="020B0503030202020206" pitchFamily="34" charset="77"/>
              </a:rPr>
              <a:t>19.15 uur - aanvang</a:t>
            </a:r>
          </a:p>
        </p:txBody>
      </p:sp>
      <p:pic>
        <p:nvPicPr>
          <p:cNvPr id="23" name="Afbeelding 22">
            <a:extLst>
              <a:ext uri="{FF2B5EF4-FFF2-40B4-BE49-F238E27FC236}">
                <a16:creationId xmlns:a16="http://schemas.microsoft.com/office/drawing/2014/main" id="{CF200EB0-A8AA-5E16-772F-062348DBFDCB}"/>
              </a:ext>
            </a:extLst>
          </p:cNvPr>
          <p:cNvPicPr>
            <a:picLocks noChangeAspect="1"/>
          </p:cNvPicPr>
          <p:nvPr/>
        </p:nvPicPr>
        <p:blipFill>
          <a:blip r:embed="rId3"/>
          <a:stretch>
            <a:fillRect/>
          </a:stretch>
        </p:blipFill>
        <p:spPr>
          <a:xfrm>
            <a:off x="107575" y="5349875"/>
            <a:ext cx="1721225" cy="1721225"/>
          </a:xfrm>
          <a:prstGeom prst="rect">
            <a:avLst/>
          </a:prstGeom>
        </p:spPr>
      </p:pic>
    </p:spTree>
    <p:extLst>
      <p:ext uri="{BB962C8B-B14F-4D97-AF65-F5344CB8AC3E}">
        <p14:creationId xmlns:p14="http://schemas.microsoft.com/office/powerpoint/2010/main" val="267702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92500" lnSpcReduction="10000"/>
          </a:bodyPr>
          <a:lstStyle/>
          <a:p>
            <a:pPr marL="0" indent="0">
              <a:buNone/>
            </a:pPr>
            <a:r>
              <a:rPr lang="nl-NL" b="1"/>
              <a:t>Zorg en welzijn</a:t>
            </a:r>
          </a:p>
          <a:p>
            <a:endParaRPr lang="nl-NL"/>
          </a:p>
          <a:p>
            <a:r>
              <a:rPr lang="nl-NL"/>
              <a:t>Verplichte profielvakken: </a:t>
            </a:r>
          </a:p>
          <a:p>
            <a:pPr lvl="1"/>
            <a:r>
              <a:rPr lang="nl-NL"/>
              <a:t>biologie</a:t>
            </a:r>
          </a:p>
          <a:p>
            <a:pPr marL="457200" lvl="1" indent="0">
              <a:buNone/>
            </a:pPr>
            <a:r>
              <a:rPr lang="nl-NL"/>
              <a:t>+</a:t>
            </a:r>
          </a:p>
          <a:p>
            <a:pPr lvl="1"/>
            <a:r>
              <a:rPr lang="nl-NL"/>
              <a:t>wiskunde (of aardrijkskunde of geschiedenis)</a:t>
            </a:r>
          </a:p>
          <a:p>
            <a:pPr lvl="1"/>
            <a:endParaRPr lang="nl-NL"/>
          </a:p>
          <a:p>
            <a:pPr marL="0" indent="0">
              <a:buNone/>
            </a:pPr>
            <a:endParaRPr lang="nl-NL"/>
          </a:p>
          <a:p>
            <a:r>
              <a:rPr lang="nl-NL"/>
              <a:t>Keuzevak:</a:t>
            </a:r>
          </a:p>
          <a:p>
            <a:pPr lvl="1"/>
            <a:r>
              <a:rPr lang="nl-NL"/>
              <a:t>Duits		</a:t>
            </a:r>
            <a:r>
              <a:rPr lang="nl-NL">
                <a:latin typeface="Arial" panose="020B0604020202020204" pitchFamily="34" charset="0"/>
                <a:cs typeface="Arial" panose="020B0604020202020204" pitchFamily="34" charset="0"/>
              </a:rPr>
              <a:t>• aardrijkskunde	• scheikunde</a:t>
            </a:r>
            <a:endParaRPr lang="nl-NL"/>
          </a:p>
          <a:p>
            <a:pPr lvl="1"/>
            <a:r>
              <a:rPr lang="nl-NL" i="1"/>
              <a:t>Frans 	</a:t>
            </a:r>
            <a:r>
              <a:rPr lang="nl-NL"/>
              <a:t>	</a:t>
            </a:r>
            <a:r>
              <a:rPr lang="nl-NL">
                <a:latin typeface="Arial" panose="020B0604020202020204" pitchFamily="34" charset="0"/>
                <a:cs typeface="Arial" panose="020B0604020202020204" pitchFamily="34" charset="0"/>
              </a:rPr>
              <a:t>• geschiedenis		• kunstvakken II 	</a:t>
            </a:r>
            <a:endParaRPr lang="nl-NL"/>
          </a:p>
          <a:p>
            <a:pPr marL="457200" lvl="1" indent="0">
              <a:buNone/>
            </a:pPr>
            <a:endParaRPr lang="nl-NL"/>
          </a:p>
        </p:txBody>
      </p:sp>
      <p:pic>
        <p:nvPicPr>
          <p:cNvPr id="3076" name="Picture 4" descr="Zorg en welzijn - EG Securis">
            <a:extLst>
              <a:ext uri="{FF2B5EF4-FFF2-40B4-BE49-F238E27FC236}">
                <a16:creationId xmlns:a16="http://schemas.microsoft.com/office/drawing/2014/main" id="{F90A47B1-605A-4AC1-8BC0-4FCBAAA97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66" y="281667"/>
            <a:ext cx="3707959" cy="238533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4D589D26-B6C4-269E-010A-F0754DD6C38B}"/>
              </a:ext>
            </a:extLst>
          </p:cNvPr>
          <p:cNvSpPr txBox="1">
            <a:spLocks/>
          </p:cNvSpPr>
          <p:nvPr/>
        </p:nvSpPr>
        <p:spPr>
          <a:xfrm>
            <a:off x="8103477" y="2906893"/>
            <a:ext cx="4894863" cy="16020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t>Mavo-3 </a:t>
            </a:r>
            <a:r>
              <a:rPr lang="nl-NL" b="1" err="1"/>
              <a:t>tto</a:t>
            </a:r>
            <a:endParaRPr lang="nl-NL" b="1"/>
          </a:p>
          <a:p>
            <a:r>
              <a:rPr lang="nl-NL"/>
              <a:t>Twee keuzevakken i.v.m. </a:t>
            </a:r>
            <a:r>
              <a:rPr lang="nl-NL" err="1"/>
              <a:t>vacational</a:t>
            </a:r>
            <a:r>
              <a:rPr lang="nl-NL"/>
              <a:t> studies</a:t>
            </a:r>
          </a:p>
          <a:p>
            <a:r>
              <a:rPr lang="nl-NL"/>
              <a:t>Geen Frans in </a:t>
            </a:r>
            <a:r>
              <a:rPr lang="nl-NL" err="1"/>
              <a:t>tto</a:t>
            </a:r>
            <a:r>
              <a:rPr lang="nl-NL"/>
              <a:t>!</a:t>
            </a:r>
          </a:p>
          <a:p>
            <a:pPr marL="0" indent="0">
              <a:buNone/>
            </a:pPr>
            <a:endParaRPr lang="nl-NL"/>
          </a:p>
        </p:txBody>
      </p:sp>
    </p:spTree>
    <p:extLst>
      <p:ext uri="{BB962C8B-B14F-4D97-AF65-F5344CB8AC3E}">
        <p14:creationId xmlns:p14="http://schemas.microsoft.com/office/powerpoint/2010/main" val="278569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9C35-DA5C-485B-AFB6-4E5B24324279}"/>
              </a:ext>
            </a:extLst>
          </p:cNvPr>
          <p:cNvSpPr>
            <a:spLocks noGrp="1"/>
          </p:cNvSpPr>
          <p:nvPr>
            <p:ph type="title"/>
          </p:nvPr>
        </p:nvSpPr>
        <p:spPr>
          <a:xfrm>
            <a:off x="496957" y="35159"/>
            <a:ext cx="10515600" cy="688422"/>
          </a:xfrm>
        </p:spPr>
        <p:txBody>
          <a:bodyPr>
            <a:normAutofit fontScale="90000"/>
          </a:bodyPr>
          <a:lstStyle/>
          <a:p>
            <a:r>
              <a:rPr lang="nl-NL"/>
              <a:t>Overzicht M2 -&gt; M3</a:t>
            </a:r>
          </a:p>
        </p:txBody>
      </p:sp>
      <p:graphicFrame>
        <p:nvGraphicFramePr>
          <p:cNvPr id="4" name="Tijdelijke aanduiding voor inhoud 3">
            <a:extLst>
              <a:ext uri="{FF2B5EF4-FFF2-40B4-BE49-F238E27FC236}">
                <a16:creationId xmlns:a16="http://schemas.microsoft.com/office/drawing/2014/main" id="{B395799A-B294-4650-8A5A-7B7A63EE9313}"/>
              </a:ext>
            </a:extLst>
          </p:cNvPr>
          <p:cNvGraphicFramePr>
            <a:graphicFrameLocks noGrp="1"/>
          </p:cNvGraphicFramePr>
          <p:nvPr>
            <p:ph idx="1"/>
            <p:extLst>
              <p:ext uri="{D42A27DB-BD31-4B8C-83A1-F6EECF244321}">
                <p14:modId xmlns:p14="http://schemas.microsoft.com/office/powerpoint/2010/main" val="53082411"/>
              </p:ext>
            </p:extLst>
          </p:nvPr>
        </p:nvGraphicFramePr>
        <p:xfrm>
          <a:off x="496957" y="758741"/>
          <a:ext cx="11151705" cy="5738020"/>
        </p:xfrm>
        <a:graphic>
          <a:graphicData uri="http://schemas.openxmlformats.org/drawingml/2006/table">
            <a:tbl>
              <a:tblPr/>
              <a:tblGrid>
                <a:gridCol w="2430865">
                  <a:extLst>
                    <a:ext uri="{9D8B030D-6E8A-4147-A177-3AD203B41FA5}">
                      <a16:colId xmlns:a16="http://schemas.microsoft.com/office/drawing/2014/main" val="3375747587"/>
                    </a:ext>
                  </a:extLst>
                </a:gridCol>
                <a:gridCol w="2856500">
                  <a:extLst>
                    <a:ext uri="{9D8B030D-6E8A-4147-A177-3AD203B41FA5}">
                      <a16:colId xmlns:a16="http://schemas.microsoft.com/office/drawing/2014/main" val="3544552602"/>
                    </a:ext>
                  </a:extLst>
                </a:gridCol>
                <a:gridCol w="2951087">
                  <a:extLst>
                    <a:ext uri="{9D8B030D-6E8A-4147-A177-3AD203B41FA5}">
                      <a16:colId xmlns:a16="http://schemas.microsoft.com/office/drawing/2014/main" val="1642222395"/>
                    </a:ext>
                  </a:extLst>
                </a:gridCol>
                <a:gridCol w="2913253">
                  <a:extLst>
                    <a:ext uri="{9D8B030D-6E8A-4147-A177-3AD203B41FA5}">
                      <a16:colId xmlns:a16="http://schemas.microsoft.com/office/drawing/2014/main" val="804510583"/>
                    </a:ext>
                  </a:extLst>
                </a:gridCol>
              </a:tblGrid>
              <a:tr h="573102">
                <a:tc>
                  <a:txBody>
                    <a:bodyPr/>
                    <a:lstStyle/>
                    <a:p>
                      <a:pPr algn="l" fontAlgn="base"/>
                      <a:r>
                        <a:rPr lang="nl-NL" sz="1200" b="1" i="0" u="none" strike="noStrike">
                          <a:solidFill>
                            <a:srgbClr val="000000"/>
                          </a:solidFill>
                          <a:effectLst/>
                          <a:latin typeface="Arial" panose="020B0604020202020204" pitchFamily="34" charset="0"/>
                          <a:cs typeface="Arial" panose="020B0604020202020204" pitchFamily="34" charset="0"/>
                        </a:rPr>
                        <a:t>M2 &gt; M3</a:t>
                      </a:r>
                      <a:r>
                        <a:rPr lang="nl-NL" sz="12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techniek</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economie</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zorg &amp; welzijn</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602282574"/>
                  </a:ext>
                </a:extLst>
              </a:tr>
              <a:tr h="330207">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83033769"/>
                  </a:ext>
                </a:extLst>
              </a:tr>
              <a:tr h="369534">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24774645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37419299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7442374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44981543"/>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640315817"/>
                  </a:ext>
                </a:extLst>
              </a:tr>
              <a:tr h="286214">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40680315"/>
                  </a:ext>
                </a:extLst>
              </a:tr>
              <a:tr h="34782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11847192"/>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072920287"/>
                  </a:ext>
                </a:extLst>
              </a:tr>
              <a:tr h="332422">
                <a:tc>
                  <a:txBody>
                    <a:bodyPr/>
                    <a:lstStyle/>
                    <a:p>
                      <a:pPr algn="l" fontAlgn="base"/>
                      <a:r>
                        <a:rPr lang="nl-NL" sz="1200" b="0" i="0" u="none" strike="noStrike">
                          <a:solidFill>
                            <a:srgbClr val="000000"/>
                          </a:solidFill>
                          <a:effectLst/>
                          <a:latin typeface="Arial" panose="020B0604020202020204" pitchFamily="34" charset="0"/>
                        </a:rPr>
                        <a:t>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natuurkunde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89350165"/>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04717626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74711396"/>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1 uit 5</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3 uit 6</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3 uit 6</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61112900"/>
                  </a:ext>
                </a:extLst>
              </a:tr>
              <a:tr h="267277">
                <a:tc>
                  <a:txBody>
                    <a:bodyPr/>
                    <a:lstStyle/>
                    <a:p>
                      <a:pPr algn="l" fontAlgn="base"/>
                      <a:r>
                        <a:rPr lang="nl-NL" sz="1200" b="0" i="0" u="none" strike="noStrike">
                          <a:solidFill>
                            <a:srgbClr val="000000"/>
                          </a:solidFill>
                          <a:effectLst/>
                          <a:latin typeface="Arial" panose="020B0604020202020204" pitchFamily="34" charset="0"/>
                        </a:rPr>
                        <a:t>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Frans</a:t>
                      </a:r>
                      <a:r>
                        <a:rPr lang="nl-NL" sz="1200" b="0" i="0" u="none" strike="noStrike">
                          <a:solidFill>
                            <a:srgbClr val="000000"/>
                          </a:solidFill>
                          <a:effectLst/>
                          <a:latin typeface="Arial" panose="020B0604020202020204" pitchFamily="34" charset="0"/>
                        </a:rPr>
                        <a:t>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948699692"/>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75007179"/>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172895385"/>
                  </a:ext>
                </a:extLst>
              </a:tr>
              <a:tr h="291390">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55072320"/>
                  </a:ext>
                </a:extLst>
              </a:tr>
              <a:tr h="267277">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scheikunde​</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12690"/>
                  </a:ext>
                </a:extLst>
              </a:tr>
            </a:tbl>
          </a:graphicData>
        </a:graphic>
      </p:graphicFrame>
      <p:sp>
        <p:nvSpPr>
          <p:cNvPr id="5" name="Rectangle 1">
            <a:extLst>
              <a:ext uri="{FF2B5EF4-FFF2-40B4-BE49-F238E27FC236}">
                <a16:creationId xmlns:a16="http://schemas.microsoft.com/office/drawing/2014/main" id="{47968498-906E-46EA-AA70-17E25956F7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6" name="Picture 4">
            <a:extLst>
              <a:ext uri="{FF2B5EF4-FFF2-40B4-BE49-F238E27FC236}">
                <a16:creationId xmlns:a16="http://schemas.microsoft.com/office/drawing/2014/main" id="{8D12499C-EA4F-4940-BFE1-51B2E3B86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766"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062A337-5F4A-4FAC-B1F7-37554211A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957"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DF41D0-3E19-43D2-91AC-3A0253700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2015" y="784712"/>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8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99C35-DA5C-485B-AFB6-4E5B24324279}"/>
              </a:ext>
            </a:extLst>
          </p:cNvPr>
          <p:cNvSpPr>
            <a:spLocks noGrp="1"/>
          </p:cNvSpPr>
          <p:nvPr>
            <p:ph type="title"/>
          </p:nvPr>
        </p:nvSpPr>
        <p:spPr>
          <a:xfrm>
            <a:off x="496957" y="35159"/>
            <a:ext cx="10515600" cy="688422"/>
          </a:xfrm>
        </p:spPr>
        <p:txBody>
          <a:bodyPr>
            <a:normAutofit fontScale="90000"/>
          </a:bodyPr>
          <a:lstStyle/>
          <a:p>
            <a:r>
              <a:rPr lang="nl-NL"/>
              <a:t>Overzicht M2 </a:t>
            </a:r>
            <a:r>
              <a:rPr lang="nl-NL" err="1"/>
              <a:t>tto</a:t>
            </a:r>
            <a:r>
              <a:rPr lang="nl-NL"/>
              <a:t> -&gt; M3</a:t>
            </a:r>
          </a:p>
        </p:txBody>
      </p:sp>
      <p:graphicFrame>
        <p:nvGraphicFramePr>
          <p:cNvPr id="4" name="Tijdelijke aanduiding voor inhoud 3">
            <a:extLst>
              <a:ext uri="{FF2B5EF4-FFF2-40B4-BE49-F238E27FC236}">
                <a16:creationId xmlns:a16="http://schemas.microsoft.com/office/drawing/2014/main" id="{B395799A-B294-4650-8A5A-7B7A63EE9313}"/>
              </a:ext>
            </a:extLst>
          </p:cNvPr>
          <p:cNvGraphicFramePr>
            <a:graphicFrameLocks noGrp="1"/>
          </p:cNvGraphicFramePr>
          <p:nvPr>
            <p:ph idx="1"/>
            <p:extLst>
              <p:ext uri="{D42A27DB-BD31-4B8C-83A1-F6EECF244321}">
                <p14:modId xmlns:p14="http://schemas.microsoft.com/office/powerpoint/2010/main" val="638550722"/>
              </p:ext>
            </p:extLst>
          </p:nvPr>
        </p:nvGraphicFramePr>
        <p:xfrm>
          <a:off x="496957" y="641133"/>
          <a:ext cx="11151705" cy="6064467"/>
        </p:xfrm>
        <a:graphic>
          <a:graphicData uri="http://schemas.openxmlformats.org/drawingml/2006/table">
            <a:tbl>
              <a:tblPr/>
              <a:tblGrid>
                <a:gridCol w="2430865">
                  <a:extLst>
                    <a:ext uri="{9D8B030D-6E8A-4147-A177-3AD203B41FA5}">
                      <a16:colId xmlns:a16="http://schemas.microsoft.com/office/drawing/2014/main" val="3375747587"/>
                    </a:ext>
                  </a:extLst>
                </a:gridCol>
                <a:gridCol w="2856500">
                  <a:extLst>
                    <a:ext uri="{9D8B030D-6E8A-4147-A177-3AD203B41FA5}">
                      <a16:colId xmlns:a16="http://schemas.microsoft.com/office/drawing/2014/main" val="3544552602"/>
                    </a:ext>
                  </a:extLst>
                </a:gridCol>
                <a:gridCol w="2951087">
                  <a:extLst>
                    <a:ext uri="{9D8B030D-6E8A-4147-A177-3AD203B41FA5}">
                      <a16:colId xmlns:a16="http://schemas.microsoft.com/office/drawing/2014/main" val="1642222395"/>
                    </a:ext>
                  </a:extLst>
                </a:gridCol>
                <a:gridCol w="2913253">
                  <a:extLst>
                    <a:ext uri="{9D8B030D-6E8A-4147-A177-3AD203B41FA5}">
                      <a16:colId xmlns:a16="http://schemas.microsoft.com/office/drawing/2014/main" val="804510583"/>
                    </a:ext>
                  </a:extLst>
                </a:gridCol>
              </a:tblGrid>
              <a:tr h="571089">
                <a:tc>
                  <a:txBody>
                    <a:bodyPr/>
                    <a:lstStyle/>
                    <a:p>
                      <a:pPr algn="l" fontAlgn="base"/>
                      <a:r>
                        <a:rPr lang="nl-NL" sz="1200" b="1" i="0" u="none" strike="noStrike">
                          <a:solidFill>
                            <a:srgbClr val="000000"/>
                          </a:solidFill>
                          <a:effectLst/>
                          <a:latin typeface="Arial" panose="020B0604020202020204" pitchFamily="34" charset="0"/>
                          <a:cs typeface="Arial" panose="020B0604020202020204" pitchFamily="34" charset="0"/>
                        </a:rPr>
                        <a:t>M2 &gt; M3</a:t>
                      </a:r>
                      <a:r>
                        <a:rPr lang="nl-NL" sz="12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techniek</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economie</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cs typeface="Arial" panose="020B0604020202020204" pitchFamily="34" charset="0"/>
                        </a:rPr>
                        <a:t>zorg &amp; welzijn</a:t>
                      </a:r>
                      <a:r>
                        <a:rPr lang="nl-NL" sz="1400" b="0" i="0">
                          <a:solidFill>
                            <a:srgbClr val="000000"/>
                          </a:solidFill>
                          <a:effectLst/>
                          <a:latin typeface="Arial" panose="020B0604020202020204" pitchFamily="34" charset="0"/>
                          <a:cs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602282574"/>
                  </a:ext>
                </a:extLst>
              </a:tr>
              <a:tr h="329047">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83033769"/>
                  </a:ext>
                </a:extLst>
              </a:tr>
              <a:tr h="368236">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24774645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374192996"/>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economie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74423746"/>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biologie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44981543"/>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maatschappijleer</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640315817"/>
                  </a:ext>
                </a:extLst>
              </a:tr>
              <a:tr h="285209">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lichamelijke opvoeding</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40680315"/>
                  </a:ext>
                </a:extLst>
              </a:tr>
              <a:tr h="346605">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kunstvakken I (ckv)</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11847192"/>
                  </a:ext>
                </a:extLst>
              </a:tr>
              <a:tr h="346605">
                <a:tc>
                  <a:txBody>
                    <a:bodyPr/>
                    <a:lstStyle/>
                    <a:p>
                      <a:pPr algn="l" fontAlgn="auto"/>
                      <a:endParaRPr lang="nl-NL" sz="1200" b="0" i="0" u="none" strike="noStrike">
                        <a:solidFill>
                          <a:srgbClr val="000000"/>
                        </a:solidFill>
                        <a:effectLst/>
                        <a:latin typeface="Arial" panose="020B0604020202020204" pitchFamily="34" charset="0"/>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0" i="0" err="1">
                          <a:solidFill>
                            <a:srgbClr val="000000"/>
                          </a:solidFill>
                          <a:effectLst/>
                        </a:rPr>
                        <a:t>vacational</a:t>
                      </a:r>
                      <a:r>
                        <a:rPr lang="nl-NL" sz="1400" b="0" i="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400" b="0" i="0" err="1">
                          <a:solidFill>
                            <a:srgbClr val="000000"/>
                          </a:solidFill>
                          <a:effectLst/>
                        </a:rPr>
                        <a:t>vacational</a:t>
                      </a:r>
                      <a:r>
                        <a:rPr lang="nl-NL" sz="1400" b="0" i="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400" b="0" i="0" err="1">
                          <a:solidFill>
                            <a:srgbClr val="000000"/>
                          </a:solidFill>
                          <a:effectLst/>
                        </a:rPr>
                        <a:t>vacational</a:t>
                      </a:r>
                      <a:r>
                        <a:rPr lang="nl-NL" sz="1400" b="0" i="0">
                          <a:solidFill>
                            <a:srgbClr val="000000"/>
                          </a:solidFill>
                          <a:effectLst/>
                        </a:rPr>
                        <a:t> studies</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30151462"/>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072920287"/>
                  </a:ext>
                </a:extLst>
              </a:tr>
              <a:tr h="331254">
                <a:tc>
                  <a:txBody>
                    <a:bodyPr/>
                    <a:lstStyle/>
                    <a:p>
                      <a:pPr algn="l" fontAlgn="base"/>
                      <a:r>
                        <a:rPr lang="nl-NL" sz="1200" b="0" i="0" u="none" strike="noStrike">
                          <a:solidFill>
                            <a:srgbClr val="000000"/>
                          </a:solidFill>
                          <a:effectLst/>
                          <a:latin typeface="Arial" panose="020B0604020202020204" pitchFamily="34" charset="0"/>
                        </a:rPr>
                        <a:t>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sng">
                          <a:solidFill>
                            <a:srgbClr val="000000"/>
                          </a:solidFill>
                          <a:effectLst/>
                          <a:latin typeface="Arial" panose="020B0604020202020204" pitchFamily="34" charset="0"/>
                        </a:rPr>
                        <a:t>natuurkunde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89350165"/>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x</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04717626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74711396"/>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0 uit 5</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2 uit 5</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0000"/>
                          </a:solidFill>
                          <a:effectLst/>
                          <a:latin typeface="Arial" panose="020B0604020202020204" pitchFamily="34" charset="0"/>
                        </a:rPr>
                        <a:t>2 uit 5</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61112900"/>
                  </a:ext>
                </a:extLst>
              </a:tr>
              <a:tr h="266338">
                <a:tc>
                  <a:txBody>
                    <a:bodyPr/>
                    <a:lstStyle/>
                    <a:p>
                      <a:pPr algn="l" fontAlgn="base"/>
                      <a:r>
                        <a:rPr lang="nl-NL" sz="1200" b="0" i="0" u="none" strike="noStrike">
                          <a:solidFill>
                            <a:srgbClr val="000000"/>
                          </a:solidFill>
                          <a:effectLst/>
                          <a:latin typeface="Arial" panose="020B0604020202020204" pitchFamily="34" charset="0"/>
                        </a:rPr>
                        <a:t>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948699692"/>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475007179"/>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172895385"/>
                  </a:ext>
                </a:extLst>
              </a:tr>
              <a:tr h="290366">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a:solidFill>
                            <a:srgbClr val="000000"/>
                          </a:solidFill>
                          <a:effectLst/>
                          <a:latin typeface="Arial" panose="020B0604020202020204" pitchFamily="34" charset="0"/>
                        </a:rPr>
                        <a:t>kunstvakken II (tekenen)​</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855072320"/>
                  </a:ext>
                </a:extLst>
              </a:tr>
              <a:tr h="266338">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scheikunde​</a:t>
                      </a: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6456" marR="46456" marT="23228" marB="23228"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12690"/>
                  </a:ext>
                </a:extLst>
              </a:tr>
            </a:tbl>
          </a:graphicData>
        </a:graphic>
      </p:graphicFrame>
      <p:sp>
        <p:nvSpPr>
          <p:cNvPr id="5" name="Rectangle 1">
            <a:extLst>
              <a:ext uri="{FF2B5EF4-FFF2-40B4-BE49-F238E27FC236}">
                <a16:creationId xmlns:a16="http://schemas.microsoft.com/office/drawing/2014/main" id="{47968498-906E-46EA-AA70-17E25956F7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6" name="Picture 4">
            <a:extLst>
              <a:ext uri="{FF2B5EF4-FFF2-40B4-BE49-F238E27FC236}">
                <a16:creationId xmlns:a16="http://schemas.microsoft.com/office/drawing/2014/main" id="{8D12499C-EA4F-4940-BFE1-51B2E3B861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766"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062A337-5F4A-4FAC-B1F7-37554211A5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957" y="784712"/>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DF41D0-3E19-43D2-91AC-3A0253700E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2015" y="784712"/>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8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0261-F365-47E3-B04B-0A86B1D636E2}"/>
              </a:ext>
            </a:extLst>
          </p:cNvPr>
          <p:cNvSpPr>
            <a:spLocks noGrp="1"/>
          </p:cNvSpPr>
          <p:nvPr>
            <p:ph type="title"/>
          </p:nvPr>
        </p:nvSpPr>
        <p:spPr/>
        <p:txBody>
          <a:bodyPr/>
          <a:lstStyle/>
          <a:p>
            <a:r>
              <a:rPr lang="nl-NL"/>
              <a:t>Van mavo-3 naar mavo-4</a:t>
            </a:r>
          </a:p>
        </p:txBody>
      </p:sp>
      <p:sp>
        <p:nvSpPr>
          <p:cNvPr id="3" name="Tijdelijke aanduiding voor inhoud 2">
            <a:extLst>
              <a:ext uri="{FF2B5EF4-FFF2-40B4-BE49-F238E27FC236}">
                <a16:creationId xmlns:a16="http://schemas.microsoft.com/office/drawing/2014/main" id="{39DB3FF3-9D7F-4168-B9AC-8DA1D9FC9FA7}"/>
              </a:ext>
            </a:extLst>
          </p:cNvPr>
          <p:cNvSpPr>
            <a:spLocks noGrp="1"/>
          </p:cNvSpPr>
          <p:nvPr>
            <p:ph idx="1"/>
          </p:nvPr>
        </p:nvSpPr>
        <p:spPr/>
        <p:txBody>
          <a:bodyPr vert="horz" lIns="91440" tIns="45720" rIns="91440" bIns="45720" rtlCol="0" anchor="t">
            <a:normAutofit lnSpcReduction="10000"/>
          </a:bodyPr>
          <a:lstStyle/>
          <a:p>
            <a:r>
              <a:rPr lang="nl-NL">
                <a:latin typeface="Axia Light"/>
              </a:rPr>
              <a:t>Verplichte vakken in mavo-4</a:t>
            </a:r>
          </a:p>
          <a:p>
            <a:endParaRPr lang="nl-NL"/>
          </a:p>
          <a:p>
            <a:r>
              <a:rPr lang="nl-NL">
                <a:latin typeface="Axia Light"/>
              </a:rPr>
              <a:t>Nederlands</a:t>
            </a:r>
          </a:p>
          <a:p>
            <a:r>
              <a:rPr lang="nl-NL">
                <a:latin typeface="Axia Light"/>
              </a:rPr>
              <a:t>Engels of Cambridge English</a:t>
            </a:r>
          </a:p>
          <a:p>
            <a:r>
              <a:rPr lang="nl-NL">
                <a:latin typeface="Axia Light"/>
              </a:rPr>
              <a:t>maatschappijleer</a:t>
            </a:r>
          </a:p>
          <a:p>
            <a:r>
              <a:rPr lang="nl-NL">
                <a:latin typeface="Axia Light"/>
              </a:rPr>
              <a:t>lichamelijke opvoeding</a:t>
            </a:r>
          </a:p>
          <a:p>
            <a:endParaRPr lang="nl-NL"/>
          </a:p>
          <a:p>
            <a:endParaRPr lang="nl-NL"/>
          </a:p>
          <a:p>
            <a:r>
              <a:rPr lang="nl-NL" sz="1600">
                <a:latin typeface="Axia Light"/>
              </a:rPr>
              <a:t>(TTO heeft geen invloed meer op het pakket)</a:t>
            </a:r>
          </a:p>
          <a:p>
            <a:pPr marL="0" indent="0">
              <a:buNone/>
            </a:pPr>
            <a:endParaRPr lang="nl-NL"/>
          </a:p>
        </p:txBody>
      </p:sp>
    </p:spTree>
    <p:extLst>
      <p:ext uri="{BB962C8B-B14F-4D97-AF65-F5344CB8AC3E}">
        <p14:creationId xmlns:p14="http://schemas.microsoft.com/office/powerpoint/2010/main" val="33866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38077-135C-4E69-81FA-540193A7D284}"/>
              </a:ext>
            </a:extLst>
          </p:cNvPr>
          <p:cNvSpPr>
            <a:spLocks noGrp="1"/>
          </p:cNvSpPr>
          <p:nvPr>
            <p:ph type="title"/>
          </p:nvPr>
        </p:nvSpPr>
        <p:spPr/>
        <p:txBody>
          <a:bodyPr/>
          <a:lstStyle/>
          <a:p>
            <a:r>
              <a:rPr lang="nl-NL"/>
              <a:t>Examenjaar</a:t>
            </a:r>
          </a:p>
        </p:txBody>
      </p:sp>
      <p:sp>
        <p:nvSpPr>
          <p:cNvPr id="3" name="Tijdelijke aanduiding voor inhoud 2">
            <a:extLst>
              <a:ext uri="{FF2B5EF4-FFF2-40B4-BE49-F238E27FC236}">
                <a16:creationId xmlns:a16="http://schemas.microsoft.com/office/drawing/2014/main" id="{5E4D5071-0925-48F5-B4B9-DD326EFA24C5}"/>
              </a:ext>
            </a:extLst>
          </p:cNvPr>
          <p:cNvSpPr>
            <a:spLocks noGrp="1"/>
          </p:cNvSpPr>
          <p:nvPr>
            <p:ph idx="1"/>
          </p:nvPr>
        </p:nvSpPr>
        <p:spPr/>
        <p:txBody>
          <a:bodyPr/>
          <a:lstStyle/>
          <a:p>
            <a:endParaRPr lang="nl-NL"/>
          </a:p>
          <a:p>
            <a:r>
              <a:rPr lang="nl-NL"/>
              <a:t>M4 -&gt; toegang tot mbo -&gt; geslaagd met zes examenvakken </a:t>
            </a:r>
          </a:p>
          <a:p>
            <a:endParaRPr lang="nl-NL"/>
          </a:p>
          <a:p>
            <a:r>
              <a:rPr lang="nl-NL"/>
              <a:t>M4 -&gt; toegang tot havo -&gt; geslaagd met zeven examenvakken</a:t>
            </a:r>
          </a:p>
        </p:txBody>
      </p:sp>
    </p:spTree>
    <p:extLst>
      <p:ext uri="{BB962C8B-B14F-4D97-AF65-F5344CB8AC3E}">
        <p14:creationId xmlns:p14="http://schemas.microsoft.com/office/powerpoint/2010/main" val="9657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85000" lnSpcReduction="20000"/>
          </a:bodyPr>
          <a:lstStyle/>
          <a:p>
            <a:pPr marL="0" indent="0">
              <a:buNone/>
            </a:pPr>
            <a:r>
              <a:rPr lang="nl-NL" b="1"/>
              <a:t>Techniek</a:t>
            </a:r>
          </a:p>
          <a:p>
            <a:pPr marL="0" indent="0">
              <a:buNone/>
            </a:pPr>
            <a:endParaRPr lang="nl-NL" b="1"/>
          </a:p>
          <a:p>
            <a:r>
              <a:rPr lang="nl-NL"/>
              <a:t>Verplichte vakken: </a:t>
            </a:r>
          </a:p>
          <a:p>
            <a:pPr lvl="1"/>
            <a:r>
              <a:rPr lang="nl-NL"/>
              <a:t>Nederlands</a:t>
            </a:r>
          </a:p>
          <a:p>
            <a:pPr lvl="1"/>
            <a:r>
              <a:rPr lang="nl-NL"/>
              <a:t>Engels of Cambridge English</a:t>
            </a:r>
          </a:p>
          <a:p>
            <a:endParaRPr lang="nl-NL"/>
          </a:p>
          <a:p>
            <a:r>
              <a:rPr lang="nl-NL"/>
              <a:t>Verplichte profielvakken: </a:t>
            </a:r>
          </a:p>
          <a:p>
            <a:pPr lvl="1"/>
            <a:r>
              <a:rPr lang="nl-NL"/>
              <a:t>natuurkunde</a:t>
            </a:r>
          </a:p>
          <a:p>
            <a:pPr lvl="1"/>
            <a:r>
              <a:rPr lang="nl-NL"/>
              <a:t>wiskunde</a:t>
            </a:r>
          </a:p>
          <a:p>
            <a:pPr marL="0" indent="0">
              <a:buNone/>
            </a:pPr>
            <a:endParaRPr lang="nl-NL"/>
          </a:p>
          <a:p>
            <a:r>
              <a:rPr lang="nl-NL"/>
              <a:t>Keuzevak (2/3):</a:t>
            </a:r>
          </a:p>
          <a:p>
            <a:pPr lvl="1"/>
            <a:r>
              <a:rPr lang="nl-NL"/>
              <a:t>Duits		</a:t>
            </a:r>
            <a:r>
              <a:rPr lang="nl-NL">
                <a:latin typeface="Arial" panose="020B0604020202020204" pitchFamily="34" charset="0"/>
                <a:cs typeface="Arial" panose="020B0604020202020204" pitchFamily="34" charset="0"/>
              </a:rPr>
              <a:t>• biologie		• aardrijkskunde		• kunstvakken II</a:t>
            </a:r>
            <a:endParaRPr lang="nl-NL"/>
          </a:p>
          <a:p>
            <a:pPr lvl="1"/>
            <a:r>
              <a:rPr lang="nl-NL" i="1"/>
              <a:t>Frans 	</a:t>
            </a:r>
            <a:r>
              <a:rPr lang="nl-NL"/>
              <a:t>	</a:t>
            </a:r>
            <a:r>
              <a:rPr lang="nl-NL">
                <a:latin typeface="Arial" panose="020B0604020202020204" pitchFamily="34" charset="0"/>
                <a:cs typeface="Arial" panose="020B0604020202020204" pitchFamily="34" charset="0"/>
              </a:rPr>
              <a:t>• scheikunde		• geschiedenis		• economie</a:t>
            </a:r>
            <a:endParaRPr lang="nl-NL"/>
          </a:p>
          <a:p>
            <a:pPr marL="457200" lvl="1" indent="0">
              <a:buNone/>
            </a:pPr>
            <a:endParaRPr lang="nl-NL"/>
          </a:p>
        </p:txBody>
      </p:sp>
      <p:pic>
        <p:nvPicPr>
          <p:cNvPr id="1028" name="Picture 4">
            <a:extLst>
              <a:ext uri="{FF2B5EF4-FFF2-40B4-BE49-F238E27FC236}">
                <a16:creationId xmlns:a16="http://schemas.microsoft.com/office/drawing/2014/main" id="{0442717F-3DF6-4F13-BF5E-490ED49F9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650" y="186418"/>
            <a:ext cx="4219638" cy="23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3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fontScale="92500" lnSpcReduction="20000"/>
          </a:bodyPr>
          <a:lstStyle/>
          <a:p>
            <a:pPr marL="0" indent="0">
              <a:buNone/>
            </a:pPr>
            <a:r>
              <a:rPr lang="nl-NL" b="1"/>
              <a:t>Economie</a:t>
            </a:r>
          </a:p>
          <a:p>
            <a:r>
              <a:rPr lang="nl-NL"/>
              <a:t>Verplichte vakken: </a:t>
            </a:r>
          </a:p>
          <a:p>
            <a:pPr lvl="1"/>
            <a:r>
              <a:rPr lang="nl-NL"/>
              <a:t>Nederlands</a:t>
            </a:r>
          </a:p>
          <a:p>
            <a:pPr lvl="1"/>
            <a:r>
              <a:rPr lang="nl-NL"/>
              <a:t>Engels of Cambridge English</a:t>
            </a:r>
          </a:p>
          <a:p>
            <a:endParaRPr lang="nl-NL"/>
          </a:p>
          <a:p>
            <a:r>
              <a:rPr lang="nl-NL"/>
              <a:t>Verplichte profielvakken: </a:t>
            </a:r>
          </a:p>
          <a:p>
            <a:pPr lvl="1"/>
            <a:r>
              <a:rPr lang="nl-NL"/>
              <a:t>economie</a:t>
            </a:r>
          </a:p>
          <a:p>
            <a:pPr lvl="1"/>
            <a:r>
              <a:rPr lang="nl-NL"/>
              <a:t>wiskunde</a:t>
            </a:r>
          </a:p>
          <a:p>
            <a:pPr marL="0" indent="0">
              <a:buNone/>
            </a:pPr>
            <a:endParaRPr lang="nl-NL"/>
          </a:p>
          <a:p>
            <a:r>
              <a:rPr lang="nl-NL"/>
              <a:t>Keuzevakken (2/3):</a:t>
            </a:r>
          </a:p>
          <a:p>
            <a:pPr lvl="1"/>
            <a:r>
              <a:rPr lang="nl-NL"/>
              <a:t>Duits		</a:t>
            </a:r>
            <a:r>
              <a:rPr lang="nl-NL">
                <a:latin typeface="Arial" panose="020B0604020202020204" pitchFamily="34" charset="0"/>
                <a:cs typeface="Arial" panose="020B0604020202020204" pitchFamily="34" charset="0"/>
              </a:rPr>
              <a:t>• aardrijkskunde	• scheikunde		 • biologie	</a:t>
            </a:r>
            <a:endParaRPr lang="nl-NL"/>
          </a:p>
          <a:p>
            <a:pPr lvl="1"/>
            <a:r>
              <a:rPr lang="nl-NL" i="1"/>
              <a:t>Frans 	</a:t>
            </a:r>
            <a:r>
              <a:rPr lang="nl-NL"/>
              <a:t>	</a:t>
            </a:r>
            <a:r>
              <a:rPr lang="nl-NL">
                <a:latin typeface="Arial" panose="020B0604020202020204" pitchFamily="34" charset="0"/>
                <a:cs typeface="Arial" panose="020B0604020202020204" pitchFamily="34" charset="0"/>
              </a:rPr>
              <a:t>• geschiedenis		• kunstvakken II 	</a:t>
            </a:r>
            <a:endParaRPr lang="nl-NL"/>
          </a:p>
          <a:p>
            <a:pPr marL="457200" lvl="1" indent="0">
              <a:buNone/>
            </a:pPr>
            <a:endParaRPr lang="nl-NL"/>
          </a:p>
        </p:txBody>
      </p:sp>
      <p:pic>
        <p:nvPicPr>
          <p:cNvPr id="2050" name="Picture 2">
            <a:extLst>
              <a:ext uri="{FF2B5EF4-FFF2-40B4-BE49-F238E27FC236}">
                <a16:creationId xmlns:a16="http://schemas.microsoft.com/office/drawing/2014/main" id="{9BB3C7D7-4A32-44D5-BBCC-B5F9CB336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825" y="142875"/>
            <a:ext cx="3756949" cy="212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5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a:xfrm>
            <a:off x="838200" y="365126"/>
            <a:ext cx="10515600" cy="718240"/>
          </a:xfrm>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a:xfrm>
            <a:off x="838200" y="1510748"/>
            <a:ext cx="10515600" cy="5065585"/>
          </a:xfrm>
        </p:spPr>
        <p:txBody>
          <a:bodyPr>
            <a:normAutofit fontScale="85000" lnSpcReduction="20000"/>
          </a:bodyPr>
          <a:lstStyle/>
          <a:p>
            <a:pPr marL="0" indent="0">
              <a:buNone/>
            </a:pPr>
            <a:r>
              <a:rPr lang="nl-NL" b="1"/>
              <a:t>Zorg en welzijn</a:t>
            </a:r>
          </a:p>
          <a:p>
            <a:r>
              <a:rPr lang="nl-NL"/>
              <a:t>Verplichte vakken: </a:t>
            </a:r>
          </a:p>
          <a:p>
            <a:pPr lvl="1"/>
            <a:r>
              <a:rPr lang="nl-NL"/>
              <a:t>Nederlands</a:t>
            </a:r>
          </a:p>
          <a:p>
            <a:pPr lvl="1"/>
            <a:r>
              <a:rPr lang="nl-NL"/>
              <a:t>Engels of Cambridge English</a:t>
            </a:r>
          </a:p>
          <a:p>
            <a:pPr lvl="1"/>
            <a:endParaRPr lang="nl-NL"/>
          </a:p>
          <a:p>
            <a:r>
              <a:rPr lang="nl-NL"/>
              <a:t>Verplichte profielvakken: </a:t>
            </a:r>
          </a:p>
          <a:p>
            <a:pPr lvl="1"/>
            <a:r>
              <a:rPr lang="nl-NL"/>
              <a:t>biologie</a:t>
            </a:r>
          </a:p>
          <a:p>
            <a:pPr marL="457200" lvl="1" indent="0">
              <a:buNone/>
            </a:pPr>
            <a:r>
              <a:rPr lang="nl-NL"/>
              <a:t>+</a:t>
            </a:r>
          </a:p>
          <a:p>
            <a:pPr marL="457200" lvl="1" indent="0">
              <a:buNone/>
            </a:pPr>
            <a:r>
              <a:rPr lang="nl-NL"/>
              <a:t>één uit drie</a:t>
            </a:r>
          </a:p>
          <a:p>
            <a:pPr lvl="1"/>
            <a:r>
              <a:rPr lang="nl-NL" i="1"/>
              <a:t>wiskunde </a:t>
            </a:r>
          </a:p>
          <a:p>
            <a:pPr lvl="1"/>
            <a:r>
              <a:rPr lang="nl-NL" i="1"/>
              <a:t>aardrijkskunde </a:t>
            </a:r>
          </a:p>
          <a:p>
            <a:pPr lvl="1"/>
            <a:r>
              <a:rPr lang="nl-NL" i="1"/>
              <a:t>geschiedenis</a:t>
            </a:r>
          </a:p>
          <a:p>
            <a:pPr marL="0" indent="0">
              <a:buNone/>
            </a:pPr>
            <a:endParaRPr lang="nl-NL"/>
          </a:p>
          <a:p>
            <a:r>
              <a:rPr lang="nl-NL"/>
              <a:t>Keuzevakken (2/3):</a:t>
            </a:r>
          </a:p>
          <a:p>
            <a:pPr lvl="1"/>
            <a:r>
              <a:rPr lang="nl-NL"/>
              <a:t>Duits		</a:t>
            </a:r>
            <a:r>
              <a:rPr lang="nl-NL">
                <a:latin typeface="Arial" panose="020B0604020202020204" pitchFamily="34" charset="0"/>
                <a:cs typeface="Arial" panose="020B0604020202020204" pitchFamily="34" charset="0"/>
              </a:rPr>
              <a:t>• aardrijkskunde		• scheikunde		 • economie	</a:t>
            </a:r>
            <a:endParaRPr lang="nl-NL"/>
          </a:p>
          <a:p>
            <a:pPr lvl="1"/>
            <a:r>
              <a:rPr lang="nl-NL" i="1"/>
              <a:t>Frans </a:t>
            </a:r>
            <a:r>
              <a:rPr lang="nl-NL"/>
              <a:t>		</a:t>
            </a:r>
            <a:r>
              <a:rPr lang="nl-NL">
                <a:latin typeface="Arial" panose="020B0604020202020204" pitchFamily="34" charset="0"/>
                <a:cs typeface="Arial" panose="020B0604020202020204" pitchFamily="34" charset="0"/>
              </a:rPr>
              <a:t>• geschiedenis		• kunstvakken II 	 • wiskunde</a:t>
            </a:r>
            <a:endParaRPr lang="nl-NL"/>
          </a:p>
          <a:p>
            <a:pPr marL="457200" lvl="1" indent="0">
              <a:buNone/>
            </a:pPr>
            <a:endParaRPr lang="nl-NL"/>
          </a:p>
        </p:txBody>
      </p:sp>
      <p:pic>
        <p:nvPicPr>
          <p:cNvPr id="3076" name="Picture 4" descr="Zorg en welzijn - EG Securis">
            <a:extLst>
              <a:ext uri="{FF2B5EF4-FFF2-40B4-BE49-F238E27FC236}">
                <a16:creationId xmlns:a16="http://schemas.microsoft.com/office/drawing/2014/main" id="{F90A47B1-605A-4AC1-8BC0-4FCBAAA97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866" y="281667"/>
            <a:ext cx="3707959" cy="238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0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E3DD-7487-4FC9-BEA2-BA9CDBCC619A}"/>
              </a:ext>
            </a:extLst>
          </p:cNvPr>
          <p:cNvSpPr>
            <a:spLocks noGrp="1"/>
          </p:cNvSpPr>
          <p:nvPr>
            <p:ph type="title"/>
          </p:nvPr>
        </p:nvSpPr>
        <p:spPr>
          <a:xfrm>
            <a:off x="544530" y="174260"/>
            <a:ext cx="10515600" cy="589032"/>
          </a:xfrm>
        </p:spPr>
        <p:txBody>
          <a:bodyPr>
            <a:normAutofit fontScale="90000"/>
          </a:bodyPr>
          <a:lstStyle/>
          <a:p>
            <a:r>
              <a:rPr lang="nl-NL"/>
              <a:t>Overzicht M3 -&gt; M4 -&gt; mbo</a:t>
            </a:r>
          </a:p>
        </p:txBody>
      </p:sp>
      <p:graphicFrame>
        <p:nvGraphicFramePr>
          <p:cNvPr id="7" name="Tabel 6">
            <a:extLst>
              <a:ext uri="{FF2B5EF4-FFF2-40B4-BE49-F238E27FC236}">
                <a16:creationId xmlns:a16="http://schemas.microsoft.com/office/drawing/2014/main" id="{449E6BCB-F414-49B9-8913-48A9767C7341}"/>
              </a:ext>
            </a:extLst>
          </p:cNvPr>
          <p:cNvGraphicFramePr>
            <a:graphicFrameLocks noGrp="1"/>
          </p:cNvGraphicFramePr>
          <p:nvPr>
            <p:extLst>
              <p:ext uri="{D42A27DB-BD31-4B8C-83A1-F6EECF244321}">
                <p14:modId xmlns:p14="http://schemas.microsoft.com/office/powerpoint/2010/main" val="279143782"/>
              </p:ext>
            </p:extLst>
          </p:nvPr>
        </p:nvGraphicFramePr>
        <p:xfrm>
          <a:off x="258417" y="854765"/>
          <a:ext cx="11628784" cy="5962905"/>
        </p:xfrm>
        <a:graphic>
          <a:graphicData uri="http://schemas.openxmlformats.org/drawingml/2006/table">
            <a:tbl>
              <a:tblPr/>
              <a:tblGrid>
                <a:gridCol w="2510778">
                  <a:extLst>
                    <a:ext uri="{9D8B030D-6E8A-4147-A177-3AD203B41FA5}">
                      <a16:colId xmlns:a16="http://schemas.microsoft.com/office/drawing/2014/main" val="2148426142"/>
                    </a:ext>
                  </a:extLst>
                </a:gridCol>
                <a:gridCol w="2986592">
                  <a:extLst>
                    <a:ext uri="{9D8B030D-6E8A-4147-A177-3AD203B41FA5}">
                      <a16:colId xmlns:a16="http://schemas.microsoft.com/office/drawing/2014/main" val="797417349"/>
                    </a:ext>
                  </a:extLst>
                </a:gridCol>
                <a:gridCol w="3085486">
                  <a:extLst>
                    <a:ext uri="{9D8B030D-6E8A-4147-A177-3AD203B41FA5}">
                      <a16:colId xmlns:a16="http://schemas.microsoft.com/office/drawing/2014/main" val="2479495294"/>
                    </a:ext>
                  </a:extLst>
                </a:gridCol>
                <a:gridCol w="3045928">
                  <a:extLst>
                    <a:ext uri="{9D8B030D-6E8A-4147-A177-3AD203B41FA5}">
                      <a16:colId xmlns:a16="http://schemas.microsoft.com/office/drawing/2014/main" val="196469898"/>
                    </a:ext>
                  </a:extLst>
                </a:gridCol>
              </a:tblGrid>
              <a:tr h="369397">
                <a:tc>
                  <a:txBody>
                    <a:bodyPr/>
                    <a:lstStyle/>
                    <a:p>
                      <a:pPr algn="l" fontAlgn="base"/>
                      <a:r>
                        <a:rPr lang="nl-NL" sz="1200" b="1" i="0" u="none" strike="noStrike">
                          <a:solidFill>
                            <a:srgbClr val="000000"/>
                          </a:solidFill>
                          <a:effectLst/>
                          <a:latin typeface="Arial" panose="020B0604020202020204" pitchFamily="34" charset="0"/>
                        </a:rPr>
                        <a:t>M3 &gt; M4 </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techniek</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economie</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zorg &amp; welzijn</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30183304"/>
                  </a:ext>
                </a:extLst>
              </a:tr>
              <a:tr h="289358">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060642475"/>
                  </a:ext>
                </a:extLst>
              </a:tr>
              <a:tr h="331706">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99526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7788956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21322767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65006324"/>
                  </a:ext>
                </a:extLst>
              </a:tr>
              <a:tr h="289358">
                <a:tc>
                  <a:txBody>
                    <a:bodyPr/>
                    <a:lstStyle/>
                    <a:p>
                      <a:pPr algn="l" fontAlgn="base"/>
                      <a:r>
                        <a:rPr lang="nl-NL" sz="1200" b="0" i="0" u="none" strike="noStrike">
                          <a:solidFill>
                            <a:srgbClr val="000000"/>
                          </a:solidFill>
                          <a:effectLst/>
                          <a:latin typeface="Arial" panose="020B0604020202020204" pitchFamily="34" charset="0"/>
                        </a:rPr>
                        <a:t> 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0" u="none">
                          <a:solidFill>
                            <a:srgbClr val="000000"/>
                          </a:solidFill>
                          <a:effectLst/>
                          <a:latin typeface="Arial" panose="020B0604020202020204" pitchFamily="34" charset="0"/>
                        </a:rPr>
                        <a:t>biologie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98846532"/>
                  </a:ext>
                </a:extLst>
              </a:tr>
              <a:tr h="316037">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natuurkunde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economie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1" u="none" strike="noStrike">
                          <a:solidFill>
                            <a:srgbClr val="000000"/>
                          </a:solidFill>
                          <a:effectLst/>
                          <a:latin typeface="Arial" panose="020B0604020202020204" pitchFamily="34" charset="0"/>
                        </a:rPr>
                        <a:t>1 uit 3</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903708951"/>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wiskunde</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8702847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aardrijkskunde</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05267662"/>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geschiedenis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80869225"/>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087346366"/>
                  </a:ext>
                </a:extLst>
              </a:tr>
              <a:tr h="316037">
                <a:tc>
                  <a:txBody>
                    <a:bodyPr/>
                    <a:lstStyle/>
                    <a:p>
                      <a:pPr algn="l" fontAlgn="base"/>
                      <a:r>
                        <a:rPr lang="nl-NL" sz="1200" b="0" i="0" u="none" strike="noStrike">
                          <a:solidFill>
                            <a:srgbClr val="000000"/>
                          </a:solidFill>
                          <a:effectLst/>
                          <a:latin typeface="Arial" panose="020B0604020202020204" pitchFamily="34" charset="0"/>
                        </a:rPr>
                        <a:t> 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chemeClr val="tx1"/>
                          </a:solidFill>
                          <a:effectLst/>
                          <a:latin typeface="Arial" panose="020B0604020202020204" pitchFamily="34" charset="0"/>
                        </a:rPr>
                        <a:t>2 uit 8</a:t>
                      </a:r>
                      <a:endParaRPr lang="nl-NL" sz="1200" b="0" i="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chemeClr val="tx1"/>
                          </a:solidFill>
                          <a:effectLst/>
                          <a:latin typeface="Arial" panose="020B0604020202020204" pitchFamily="34" charset="0"/>
                        </a:rPr>
                        <a:t>2 uit 7</a:t>
                      </a:r>
                      <a:endParaRPr lang="nl-NL" sz="1200" b="0" i="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chemeClr val="tx1"/>
                          </a:solidFill>
                          <a:effectLst/>
                          <a:latin typeface="Arial" panose="020B0604020202020204" pitchFamily="34" charset="0"/>
                        </a:rPr>
                        <a:t>2 uit 8</a:t>
                      </a:r>
                      <a:endParaRPr lang="nl-NL" sz="1200" b="0" i="0">
                        <a:solidFill>
                          <a:schemeClr val="tx1"/>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33508344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1">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a:t>
                      </a:r>
                      <a:r>
                        <a:rPr lang="nl-NL" sz="1200" b="0" i="1" u="none" strike="noStrike">
                          <a:solidFill>
                            <a:srgbClr val="000000"/>
                          </a:solidFill>
                          <a:effectLst/>
                          <a:latin typeface="Arial" panose="020B0604020202020204" pitchFamily="34" charset="0"/>
                        </a:rPr>
                        <a:t>Frans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26463292"/>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4445671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87387120"/>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economie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geschiedenis</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rPr>
                        <a:t>economie​</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546380414"/>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geschiedenis</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kunstvakken II (tekenen)</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03094703"/>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kunstvakken</a:t>
                      </a:r>
                      <a:r>
                        <a:rPr lang="en-US" sz="1200" b="0" i="0">
                          <a:solidFill>
                            <a:srgbClr val="000000"/>
                          </a:solidFill>
                          <a:effectLst/>
                          <a:latin typeface="Arial" panose="020B0604020202020204" pitchFamily="34" charset="0"/>
                          <a:cs typeface="Arial" panose="020B0604020202020204" pitchFamily="34" charset="0"/>
                        </a:rPr>
                        <a:t> II (</a:t>
                      </a:r>
                      <a:r>
                        <a:rPr lang="en-US" sz="1200" b="0" i="0" err="1">
                          <a:solidFill>
                            <a:srgbClr val="000000"/>
                          </a:solidFill>
                          <a:effectLst/>
                          <a:latin typeface="Arial" panose="020B0604020202020204" pitchFamily="34" charset="0"/>
                          <a:cs typeface="Arial" panose="020B0604020202020204" pitchFamily="34" charset="0"/>
                        </a:rPr>
                        <a:t>tekenen</a:t>
                      </a:r>
                      <a:r>
                        <a:rPr lang="en-US"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717488319"/>
                  </a:ext>
                </a:extLst>
              </a:tr>
              <a:tr h="2893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19047286"/>
                  </a:ext>
                </a:extLst>
              </a:tr>
            </a:tbl>
          </a:graphicData>
        </a:graphic>
      </p:graphicFrame>
      <p:pic>
        <p:nvPicPr>
          <p:cNvPr id="9" name="Picture 4">
            <a:extLst>
              <a:ext uri="{FF2B5EF4-FFF2-40B4-BE49-F238E27FC236}">
                <a16:creationId xmlns:a16="http://schemas.microsoft.com/office/drawing/2014/main" id="{1A66B521-3AF0-448D-ABD5-0B26FD6AF4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9565" y="928839"/>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96F13D1-293A-49B7-81E4-C680DB493B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862" y="928839"/>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5C14DBDB-D9C0-439E-8F7D-9D92242B16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4328" y="928839"/>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2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E3DD-7487-4FC9-BEA2-BA9CDBCC619A}"/>
              </a:ext>
            </a:extLst>
          </p:cNvPr>
          <p:cNvSpPr>
            <a:spLocks noGrp="1"/>
          </p:cNvSpPr>
          <p:nvPr>
            <p:ph type="title"/>
          </p:nvPr>
        </p:nvSpPr>
        <p:spPr>
          <a:xfrm>
            <a:off x="381026" y="178900"/>
            <a:ext cx="10515600" cy="589032"/>
          </a:xfrm>
        </p:spPr>
        <p:txBody>
          <a:bodyPr>
            <a:normAutofit fontScale="90000"/>
          </a:bodyPr>
          <a:lstStyle/>
          <a:p>
            <a:r>
              <a:rPr lang="nl-NL"/>
              <a:t>Overzicht M3 -&gt; M4 -&gt; H4</a:t>
            </a:r>
          </a:p>
        </p:txBody>
      </p:sp>
      <p:graphicFrame>
        <p:nvGraphicFramePr>
          <p:cNvPr id="7" name="Tabel 6">
            <a:extLst>
              <a:ext uri="{FF2B5EF4-FFF2-40B4-BE49-F238E27FC236}">
                <a16:creationId xmlns:a16="http://schemas.microsoft.com/office/drawing/2014/main" id="{449E6BCB-F414-49B9-8913-48A9767C7341}"/>
              </a:ext>
            </a:extLst>
          </p:cNvPr>
          <p:cNvGraphicFramePr>
            <a:graphicFrameLocks noGrp="1"/>
          </p:cNvGraphicFramePr>
          <p:nvPr>
            <p:extLst>
              <p:ext uri="{D42A27DB-BD31-4B8C-83A1-F6EECF244321}">
                <p14:modId xmlns:p14="http://schemas.microsoft.com/office/powerpoint/2010/main" val="730880803"/>
              </p:ext>
            </p:extLst>
          </p:nvPr>
        </p:nvGraphicFramePr>
        <p:xfrm>
          <a:off x="381026" y="864704"/>
          <a:ext cx="11506174" cy="5923146"/>
        </p:xfrm>
        <a:graphic>
          <a:graphicData uri="http://schemas.openxmlformats.org/drawingml/2006/table">
            <a:tbl>
              <a:tblPr/>
              <a:tblGrid>
                <a:gridCol w="2370523">
                  <a:extLst>
                    <a:ext uri="{9D8B030D-6E8A-4147-A177-3AD203B41FA5}">
                      <a16:colId xmlns:a16="http://schemas.microsoft.com/office/drawing/2014/main" val="2148426142"/>
                    </a:ext>
                  </a:extLst>
                </a:gridCol>
                <a:gridCol w="2992372">
                  <a:extLst>
                    <a:ext uri="{9D8B030D-6E8A-4147-A177-3AD203B41FA5}">
                      <a16:colId xmlns:a16="http://schemas.microsoft.com/office/drawing/2014/main" val="797417349"/>
                    </a:ext>
                  </a:extLst>
                </a:gridCol>
                <a:gridCol w="3091457">
                  <a:extLst>
                    <a:ext uri="{9D8B030D-6E8A-4147-A177-3AD203B41FA5}">
                      <a16:colId xmlns:a16="http://schemas.microsoft.com/office/drawing/2014/main" val="2479495294"/>
                    </a:ext>
                  </a:extLst>
                </a:gridCol>
                <a:gridCol w="3051822">
                  <a:extLst>
                    <a:ext uri="{9D8B030D-6E8A-4147-A177-3AD203B41FA5}">
                      <a16:colId xmlns:a16="http://schemas.microsoft.com/office/drawing/2014/main" val="196469898"/>
                    </a:ext>
                  </a:extLst>
                </a:gridCol>
              </a:tblGrid>
              <a:tr h="368837">
                <a:tc>
                  <a:txBody>
                    <a:bodyPr/>
                    <a:lstStyle/>
                    <a:p>
                      <a:pPr algn="l" fontAlgn="base"/>
                      <a:r>
                        <a:rPr lang="nl-NL" sz="1200" b="1" i="0" u="none" strike="noStrike">
                          <a:solidFill>
                            <a:srgbClr val="000000"/>
                          </a:solidFill>
                          <a:effectLst/>
                          <a:latin typeface="Arial" panose="020B0604020202020204" pitchFamily="34" charset="0"/>
                        </a:rPr>
                        <a:t>M3 &gt; M4 &gt; H4</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techniek</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economie</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400" b="1" i="0" u="none" strike="noStrike">
                          <a:solidFill>
                            <a:srgbClr val="000000"/>
                          </a:solidFill>
                          <a:effectLst/>
                          <a:latin typeface="Arial" panose="020B0604020202020204" pitchFamily="34" charset="0"/>
                        </a:rPr>
                        <a:t>zorg &amp; welzijn</a:t>
                      </a:r>
                      <a:r>
                        <a:rPr lang="nl-NL" sz="1400" b="0" i="0">
                          <a:solidFill>
                            <a:srgbClr val="000000"/>
                          </a:solidFill>
                          <a:effectLst/>
                          <a:latin typeface="Arial" panose="020B0604020202020204" pitchFamily="34" charset="0"/>
                        </a:rPr>
                        <a:t>​</a:t>
                      </a:r>
                      <a:endParaRPr lang="nl-NL" sz="14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30183304"/>
                  </a:ext>
                </a:extLst>
              </a:tr>
              <a:tr h="288919">
                <a:tc>
                  <a:txBody>
                    <a:bodyPr/>
                    <a:lstStyle/>
                    <a:p>
                      <a:pPr algn="l" fontAlgn="base"/>
                      <a:r>
                        <a:rPr lang="nl-NL" sz="1200" b="0" i="0" u="none" strike="noStrike">
                          <a:solidFill>
                            <a:srgbClr val="000000"/>
                          </a:solidFill>
                          <a:effectLst/>
                          <a:latin typeface="Arial" panose="020B0604020202020204" pitchFamily="34" charset="0"/>
                        </a:rPr>
                        <a:t>verplichte 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Nederlands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4060642475"/>
                  </a:ext>
                </a:extLst>
              </a:tr>
              <a:tr h="30048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strike="noStrike">
                          <a:solidFill>
                            <a:srgbClr val="000000"/>
                          </a:solidFill>
                          <a:effectLst/>
                          <a:latin typeface="Arial" panose="020B0604020202020204" pitchFamily="34" charset="0"/>
                        </a:rPr>
                        <a:t>Engels of Cambridge English</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9699526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cs typeface="Arial" panose="020B0604020202020204" pitchFamily="34" charset="0"/>
                        </a:rPr>
                        <a:t>maatschappijleer</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77788956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0" i="0" u="none" strike="noStrike">
                          <a:solidFill>
                            <a:srgbClr val="000000"/>
                          </a:solidFill>
                          <a:effectLst/>
                          <a:latin typeface="Arial" panose="020B0604020202020204" pitchFamily="34" charset="0"/>
                          <a:cs typeface="Arial" panose="020B0604020202020204" pitchFamily="34" charset="0"/>
                        </a:rPr>
                        <a:t>lichamelijke opvoeding</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21322767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65006324"/>
                  </a:ext>
                </a:extLst>
              </a:tr>
              <a:tr h="288919">
                <a:tc>
                  <a:txBody>
                    <a:bodyPr/>
                    <a:lstStyle/>
                    <a:p>
                      <a:pPr algn="l" fontAlgn="base"/>
                      <a:r>
                        <a:rPr lang="nl-NL" sz="1200" b="0" i="0" u="none" strike="noStrike">
                          <a:solidFill>
                            <a:srgbClr val="000000"/>
                          </a:solidFill>
                          <a:effectLst/>
                          <a:latin typeface="Arial" panose="020B0604020202020204" pitchFamily="34" charset="0"/>
                        </a:rPr>
                        <a:t> verplichte keuzevakken</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wiskunde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0" u="none">
                          <a:solidFill>
                            <a:srgbClr val="000000"/>
                          </a:solidFill>
                          <a:effectLst/>
                          <a:latin typeface="Arial" panose="020B0604020202020204" pitchFamily="34" charset="0"/>
                        </a:rPr>
                        <a:t>biologie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98846532"/>
                  </a:ext>
                </a:extLst>
              </a:tr>
              <a:tr h="315558">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natuurkunde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0" u="none">
                          <a:solidFill>
                            <a:srgbClr val="000000"/>
                          </a:solidFill>
                          <a:effectLst/>
                          <a:latin typeface="Arial" panose="020B0604020202020204" pitchFamily="34" charset="0"/>
                        </a:rPr>
                        <a:t>economie</a:t>
                      </a:r>
                      <a:r>
                        <a:rPr lang="nl-NL" sz="1200" b="0" i="0" u="none">
                          <a:solidFill>
                            <a:srgbClr val="000000"/>
                          </a:solidFill>
                          <a:effectLst/>
                          <a:latin typeface="Arial" panose="020B0604020202020204" pitchFamily="34" charset="0"/>
                        </a:rPr>
                        <a:t>​</a:t>
                      </a:r>
                      <a:endParaRPr lang="nl-NL" sz="1200" b="0" i="0" u="none">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sz="1200" b="1" i="1" u="none" strike="noStrike">
                          <a:solidFill>
                            <a:srgbClr val="000000"/>
                          </a:solidFill>
                          <a:effectLst/>
                          <a:latin typeface="Arial" panose="020B0604020202020204" pitchFamily="34" charset="0"/>
                        </a:rPr>
                        <a:t>1 uit 3</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903708951"/>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wiskunde</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18702847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aardrijkskunde</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05267662"/>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1" i="0" u="sng">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1" u="none" strike="noStrike">
                          <a:solidFill>
                            <a:srgbClr val="000000"/>
                          </a:solidFill>
                          <a:effectLst/>
                          <a:latin typeface="Arial" panose="020B0604020202020204" pitchFamily="34" charset="0"/>
                        </a:rPr>
                        <a:t>geschiedenis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780869225"/>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087346366"/>
                  </a:ext>
                </a:extLst>
              </a:tr>
              <a:tr h="315558">
                <a:tc>
                  <a:txBody>
                    <a:bodyPr/>
                    <a:lstStyle/>
                    <a:p>
                      <a:pPr algn="l" fontAlgn="base"/>
                      <a:r>
                        <a:rPr lang="nl-NL" sz="1200" b="0" i="0" u="none" strike="noStrike">
                          <a:solidFill>
                            <a:srgbClr val="000000"/>
                          </a:solidFill>
                          <a:effectLst/>
                          <a:latin typeface="Arial" panose="020B0604020202020204" pitchFamily="34" charset="0"/>
                        </a:rPr>
                        <a:t> vrije deel</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B050"/>
                          </a:solidFill>
                          <a:effectLst/>
                          <a:latin typeface="Arial" panose="020B0604020202020204" pitchFamily="34" charset="0"/>
                        </a:rPr>
                        <a:t>3 uit 8</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B050"/>
                          </a:solidFill>
                          <a:effectLst/>
                          <a:latin typeface="Arial" panose="020B0604020202020204" pitchFamily="34" charset="0"/>
                        </a:rPr>
                        <a:t>3 uit 7</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1" i="1" u="none" strike="noStrike">
                          <a:solidFill>
                            <a:srgbClr val="00B050"/>
                          </a:solidFill>
                          <a:effectLst/>
                          <a:latin typeface="Arial" panose="020B0604020202020204" pitchFamily="34" charset="0"/>
                        </a:rPr>
                        <a:t>3 uit 8</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33508344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Duits </a:t>
                      </a:r>
                      <a:r>
                        <a:rPr lang="nl-NL" sz="1200" b="1" i="1" u="none" strike="noStrike">
                          <a:solidFill>
                            <a:srgbClr val="000000"/>
                          </a:solidFill>
                          <a:effectLst/>
                          <a:latin typeface="Arial" panose="020B0604020202020204" pitchFamily="34" charset="0"/>
                          <a:cs typeface="Arial" panose="020B0604020202020204" pitchFamily="34" charset="0"/>
                        </a:rPr>
                        <a:t>of </a:t>
                      </a:r>
                      <a:r>
                        <a:rPr lang="nl-NL" sz="1200" b="0" i="1" u="none" strike="noStrike">
                          <a:solidFill>
                            <a:srgbClr val="000000"/>
                          </a:solidFill>
                          <a:effectLst/>
                          <a:latin typeface="Arial" panose="020B0604020202020204" pitchFamily="34" charset="0"/>
                          <a:cs typeface="Arial" panose="020B0604020202020204" pitchFamily="34" charset="0"/>
                        </a:rPr>
                        <a:t>Frans</a:t>
                      </a:r>
                      <a:r>
                        <a:rPr lang="nl-NL" sz="1200" b="0" i="1">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Duits </a:t>
                      </a:r>
                      <a:r>
                        <a:rPr lang="nl-NL" sz="1200" b="1" i="1" u="none" strike="noStrike">
                          <a:solidFill>
                            <a:srgbClr val="000000"/>
                          </a:solidFill>
                          <a:effectLst/>
                          <a:latin typeface="Arial" panose="020B0604020202020204" pitchFamily="34" charset="0"/>
                        </a:rPr>
                        <a:t>of</a:t>
                      </a:r>
                      <a:r>
                        <a:rPr lang="nl-NL" sz="1200" b="0" i="0" u="none" strike="noStrike">
                          <a:solidFill>
                            <a:srgbClr val="000000"/>
                          </a:solidFill>
                          <a:effectLst/>
                          <a:latin typeface="Arial" panose="020B0604020202020204" pitchFamily="34" charset="0"/>
                        </a:rPr>
                        <a:t> </a:t>
                      </a:r>
                      <a:r>
                        <a:rPr lang="nl-NL" sz="1200" b="0" i="1" u="none" strike="noStrike">
                          <a:solidFill>
                            <a:srgbClr val="000000"/>
                          </a:solidFill>
                          <a:effectLst/>
                          <a:latin typeface="Arial" panose="020B0604020202020204" pitchFamily="34" charset="0"/>
                        </a:rPr>
                        <a:t>Frans</a:t>
                      </a:r>
                      <a:r>
                        <a:rPr lang="nl-NL" sz="1200" b="0" i="1">
                          <a:solidFill>
                            <a:srgbClr val="000000"/>
                          </a:solidFill>
                          <a:effectLst/>
                          <a:latin typeface="Arial" panose="020B0604020202020204" pitchFamily="34" charset="0"/>
                        </a:rPr>
                        <a:t>​</a:t>
                      </a:r>
                      <a:endParaRPr lang="nl-NL" sz="1200" b="0" i="1">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26463292"/>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aardrijkskunde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aardrijkskunde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94445671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biologie</a:t>
                      </a:r>
                      <a:r>
                        <a:rPr lang="nl-NL"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geschiedenis</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787387120"/>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economie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geschiedenis</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a:solidFill>
                            <a:srgbClr val="000000"/>
                          </a:solidFill>
                          <a:effectLst/>
                          <a:latin typeface="Arial" panose="020B0604020202020204" pitchFamily="34" charset="0"/>
                        </a:rPr>
                        <a:t>economie​</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3546380414"/>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geschiedenis</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cs typeface="Arial" panose="020B0604020202020204" pitchFamily="34" charset="0"/>
                        </a:rPr>
                        <a:t>kunstvakken II (tekenen)</a:t>
                      </a:r>
                      <a:endParaRPr lang="nl-NL"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scheikunde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803094703"/>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kunstvakken</a:t>
                      </a:r>
                      <a:r>
                        <a:rPr lang="en-US" sz="1200" b="0" i="0">
                          <a:solidFill>
                            <a:srgbClr val="000000"/>
                          </a:solidFill>
                          <a:effectLst/>
                          <a:latin typeface="Arial" panose="020B0604020202020204" pitchFamily="34" charset="0"/>
                          <a:cs typeface="Arial" panose="020B0604020202020204" pitchFamily="34" charset="0"/>
                        </a:rPr>
                        <a:t> II (</a:t>
                      </a:r>
                      <a:r>
                        <a:rPr lang="en-US" sz="1200" b="0" i="0" err="1">
                          <a:solidFill>
                            <a:srgbClr val="000000"/>
                          </a:solidFill>
                          <a:effectLst/>
                          <a:latin typeface="Arial" panose="020B0604020202020204" pitchFamily="34" charset="0"/>
                          <a:cs typeface="Arial" panose="020B0604020202020204" pitchFamily="34" charset="0"/>
                        </a:rPr>
                        <a:t>tekenen</a:t>
                      </a:r>
                      <a:r>
                        <a:rPr lang="en-US" sz="1200" b="0" i="0">
                          <a:solidFill>
                            <a:srgbClr val="000000"/>
                          </a:solidFill>
                          <a:effectLst/>
                          <a:latin typeface="Arial" panose="020B0604020202020204" pitchFamily="34" charset="0"/>
                          <a:cs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rPr>
                        <a:t>kunstvakken</a:t>
                      </a:r>
                      <a:r>
                        <a:rPr lang="en-US" sz="1200" b="0" i="0">
                          <a:solidFill>
                            <a:srgbClr val="000000"/>
                          </a:solidFill>
                          <a:effectLst/>
                          <a:latin typeface="Arial" panose="020B0604020202020204" pitchFamily="34" charset="0"/>
                        </a:rPr>
                        <a:t> II (</a:t>
                      </a:r>
                      <a:r>
                        <a:rPr lang="en-US" sz="1200" b="0" i="0" err="1">
                          <a:solidFill>
                            <a:srgbClr val="000000"/>
                          </a:solidFill>
                          <a:effectLst/>
                          <a:latin typeface="Arial" panose="020B0604020202020204" pitchFamily="34" charset="0"/>
                        </a:rPr>
                        <a:t>tekenen</a:t>
                      </a:r>
                      <a:r>
                        <a:rPr lang="en-US" sz="1200" b="0" i="0">
                          <a:solidFill>
                            <a:srgbClr val="000000"/>
                          </a:solidFill>
                          <a:effectLst/>
                          <a:latin typeface="Arial" panose="020B0604020202020204" pitchFamily="34" charset="0"/>
                        </a:rPr>
                        <a:t>)​</a:t>
                      </a:r>
                      <a:endParaRPr lang="en-US"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2717488319"/>
                  </a:ext>
                </a:extLst>
              </a:tr>
              <a:tr h="288919">
                <a:tc>
                  <a:txBody>
                    <a:bodyPr/>
                    <a:lstStyle/>
                    <a:p>
                      <a:pPr algn="l" fontAlgn="auto"/>
                      <a:r>
                        <a:rPr lang="nl-NL" sz="1200" b="0" i="0" u="none" strike="noStrike">
                          <a:solidFill>
                            <a:srgbClr val="000000"/>
                          </a:solidFill>
                          <a:effectLst/>
                          <a:latin typeface="Arial" panose="020B0604020202020204" pitchFamily="34" charset="0"/>
                        </a:rPr>
                        <a:t>​</a:t>
                      </a: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en-US" sz="1200" b="0" i="0" err="1">
                          <a:solidFill>
                            <a:srgbClr val="000000"/>
                          </a:solidFill>
                          <a:effectLst/>
                          <a:latin typeface="Arial" panose="020B0604020202020204" pitchFamily="34" charset="0"/>
                          <a:cs typeface="Arial" panose="020B0604020202020204" pitchFamily="34" charset="0"/>
                        </a:rPr>
                        <a:t>scheikunde</a:t>
                      </a:r>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endParaRPr lang="en-US" sz="1200" b="0" i="0">
                        <a:solidFill>
                          <a:srgbClr val="000000"/>
                        </a:solidFill>
                        <a:effectLst/>
                        <a:latin typeface="Arial" panose="020B0604020202020204" pitchFamily="34" charset="0"/>
                        <a:cs typeface="Arial" panose="020B0604020202020204" pitchFamily="34" charset="0"/>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tc>
                  <a:txBody>
                    <a:bodyPr/>
                    <a:lstStyle/>
                    <a:p>
                      <a:pPr algn="l" fontAlgn="base"/>
                      <a:r>
                        <a:rPr lang="nl-NL" sz="1200" b="0" i="0" u="none" strike="noStrike">
                          <a:solidFill>
                            <a:srgbClr val="000000"/>
                          </a:solidFill>
                          <a:effectLst/>
                          <a:latin typeface="Arial" panose="020B0604020202020204" pitchFamily="34" charset="0"/>
                        </a:rPr>
                        <a:t>wiskunde</a:t>
                      </a:r>
                      <a:r>
                        <a:rPr lang="nl-NL" sz="1200" b="0" i="0">
                          <a:solidFill>
                            <a:srgbClr val="000000"/>
                          </a:solidFill>
                          <a:effectLst/>
                          <a:latin typeface="Arial" panose="020B0604020202020204" pitchFamily="34" charset="0"/>
                        </a:rPr>
                        <a:t>​</a:t>
                      </a:r>
                      <a:endParaRPr lang="nl-NL" sz="1200" b="0" i="0">
                        <a:solidFill>
                          <a:srgbClr val="000000"/>
                        </a:solidFill>
                        <a:effectLst/>
                      </a:endParaRPr>
                    </a:p>
                  </a:txBody>
                  <a:tcPr marL="43369" marR="43369" marT="21684" marB="21684" anchor="b">
                    <a:lnL w="7144" cap="flat" cmpd="sng" algn="ctr">
                      <a:solidFill>
                        <a:srgbClr val="FFFFFF"/>
                      </a:solidFill>
                      <a:prstDash val="solid"/>
                      <a:round/>
                      <a:headEnd type="none" w="med" len="med"/>
                      <a:tailEnd type="none" w="med" len="med"/>
                    </a:lnL>
                    <a:lnR w="7144" cap="flat" cmpd="sng" algn="ctr">
                      <a:solidFill>
                        <a:srgbClr val="FFFFFF"/>
                      </a:solidFill>
                      <a:prstDash val="solid"/>
                      <a:round/>
                      <a:headEnd type="none" w="med" len="med"/>
                      <a:tailEnd type="none" w="med" len="med"/>
                    </a:lnR>
                    <a:lnT w="7144" cap="flat" cmpd="sng" algn="ctr">
                      <a:solidFill>
                        <a:srgbClr val="FFFFFF"/>
                      </a:solidFill>
                      <a:prstDash val="solid"/>
                      <a:round/>
                      <a:headEnd type="none" w="med" len="med"/>
                      <a:tailEnd type="none" w="med" len="med"/>
                    </a:lnT>
                    <a:lnB w="7144" cap="flat" cmpd="sng" algn="ctr">
                      <a:solidFill>
                        <a:srgbClr val="FFFFFF"/>
                      </a:solidFill>
                      <a:prstDash val="solid"/>
                      <a:round/>
                      <a:headEnd type="none" w="med" len="med"/>
                      <a:tailEnd type="none" w="med" len="med"/>
                    </a:lnB>
                    <a:solidFill>
                      <a:srgbClr val="EDF1EE"/>
                    </a:solidFill>
                  </a:tcPr>
                </a:tc>
                <a:extLst>
                  <a:ext uri="{0D108BD9-81ED-4DB2-BD59-A6C34878D82A}">
                    <a16:rowId xmlns:a16="http://schemas.microsoft.com/office/drawing/2014/main" val="1119047286"/>
                  </a:ext>
                </a:extLst>
              </a:tr>
            </a:tbl>
          </a:graphicData>
        </a:graphic>
      </p:graphicFrame>
      <p:pic>
        <p:nvPicPr>
          <p:cNvPr id="4" name="Picture 4">
            <a:extLst>
              <a:ext uri="{FF2B5EF4-FFF2-40B4-BE49-F238E27FC236}">
                <a16:creationId xmlns:a16="http://schemas.microsoft.com/office/drawing/2014/main" id="{AC179626-9410-44DA-B973-5719E8369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9992" y="938778"/>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9B50685-FAB3-47A3-BC76-6AF4C23092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878" y="938778"/>
            <a:ext cx="985095" cy="556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46610845-D485-4801-9B07-47D07003CC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5764" y="938778"/>
            <a:ext cx="1011603" cy="5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1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D2771-EF78-4C9A-850F-81818C137149}"/>
              </a:ext>
            </a:extLst>
          </p:cNvPr>
          <p:cNvSpPr>
            <a:spLocks noGrp="1"/>
          </p:cNvSpPr>
          <p:nvPr>
            <p:ph type="title"/>
          </p:nvPr>
        </p:nvSpPr>
        <p:spPr/>
        <p:txBody>
          <a:bodyPr/>
          <a:lstStyle/>
          <a:p>
            <a:r>
              <a:rPr lang="nl-NL">
                <a:latin typeface="Axia Stencil Black"/>
              </a:rPr>
              <a:t>Schoolplan &amp; actualiteit</a:t>
            </a:r>
            <a:endParaRPr lang="nl-NL"/>
          </a:p>
        </p:txBody>
      </p:sp>
      <p:sp>
        <p:nvSpPr>
          <p:cNvPr id="3" name="Tijdelijke aanduiding voor inhoud 2">
            <a:extLst>
              <a:ext uri="{FF2B5EF4-FFF2-40B4-BE49-F238E27FC236}">
                <a16:creationId xmlns:a16="http://schemas.microsoft.com/office/drawing/2014/main" id="{E978B5A0-089D-42C4-A681-E7D68101385F}"/>
              </a:ext>
            </a:extLst>
          </p:cNvPr>
          <p:cNvSpPr>
            <a:spLocks noGrp="1"/>
          </p:cNvSpPr>
          <p:nvPr>
            <p:ph idx="1"/>
          </p:nvPr>
        </p:nvSpPr>
        <p:spPr/>
        <p:txBody>
          <a:bodyPr vert="horz" lIns="91440" tIns="45720" rIns="91440" bIns="45720" rtlCol="0" anchor="t">
            <a:normAutofit/>
          </a:bodyPr>
          <a:lstStyle/>
          <a:p>
            <a:r>
              <a:rPr lang="nl-NL">
                <a:latin typeface="Axia Light"/>
              </a:rPr>
              <a:t>Onze missie: "meer dan een diploma!" </a:t>
            </a:r>
          </a:p>
          <a:p>
            <a:r>
              <a:rPr lang="nl-NL">
                <a:latin typeface="Axia Light"/>
              </a:rPr>
              <a:t>Telefoonbeleid – veilige en lerende omgeving</a:t>
            </a:r>
            <a:endParaRPr lang="nl-NL">
              <a:latin typeface="Axia Light"/>
              <a:sym typeface="Wingdings" pitchFamily="2" charset="2"/>
            </a:endParaRPr>
          </a:p>
          <a:p>
            <a:r>
              <a:rPr lang="nl-NL">
                <a:latin typeface="Axia Light"/>
              </a:rPr>
              <a:t>Versterken van de basisvaardigheden</a:t>
            </a:r>
          </a:p>
          <a:p>
            <a:r>
              <a:rPr lang="nl-NL">
                <a:latin typeface="Axia Light"/>
              </a:rPr>
              <a:t>Frans in M2/M3</a:t>
            </a:r>
          </a:p>
          <a:p>
            <a:endParaRPr lang="nl-NL"/>
          </a:p>
          <a:p>
            <a:pPr marL="0" indent="0">
              <a:buNone/>
            </a:pPr>
            <a:endParaRPr lang="nl-NL"/>
          </a:p>
        </p:txBody>
      </p:sp>
      <p:pic>
        <p:nvPicPr>
          <p:cNvPr id="5" name="Picture 4">
            <a:extLst>
              <a:ext uri="{FF2B5EF4-FFF2-40B4-BE49-F238E27FC236}">
                <a16:creationId xmlns:a16="http://schemas.microsoft.com/office/drawing/2014/main" id="{1FA991F2-2034-D90A-F43C-332FB0129C40}"/>
              </a:ext>
            </a:extLst>
          </p:cNvPr>
          <p:cNvPicPr>
            <a:picLocks noChangeAspect="1"/>
          </p:cNvPicPr>
          <p:nvPr/>
        </p:nvPicPr>
        <p:blipFill>
          <a:blip r:embed="rId3"/>
          <a:stretch>
            <a:fillRect/>
          </a:stretch>
        </p:blipFill>
        <p:spPr>
          <a:xfrm>
            <a:off x="7904845" y="1474922"/>
            <a:ext cx="3832312" cy="3348999"/>
          </a:xfrm>
          <a:prstGeom prst="rect">
            <a:avLst/>
          </a:prstGeom>
        </p:spPr>
      </p:pic>
    </p:spTree>
    <p:extLst>
      <p:ext uri="{BB962C8B-B14F-4D97-AF65-F5344CB8AC3E}">
        <p14:creationId xmlns:p14="http://schemas.microsoft.com/office/powerpoint/2010/main" val="149061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08686-CE39-44F2-A424-3B2878E940F0}"/>
              </a:ext>
            </a:extLst>
          </p:cNvPr>
          <p:cNvSpPr>
            <a:spLocks noGrp="1"/>
          </p:cNvSpPr>
          <p:nvPr>
            <p:ph type="title"/>
          </p:nvPr>
        </p:nvSpPr>
        <p:spPr/>
        <p:txBody>
          <a:bodyPr/>
          <a:lstStyle/>
          <a:p>
            <a:r>
              <a:rPr lang="nl-NL"/>
              <a:t>Verder naar het havo (H4 -&gt; H5 -&gt; hbo)</a:t>
            </a:r>
          </a:p>
        </p:txBody>
      </p:sp>
      <p:sp>
        <p:nvSpPr>
          <p:cNvPr id="3" name="Tijdelijke aanduiding voor inhoud 2">
            <a:extLst>
              <a:ext uri="{FF2B5EF4-FFF2-40B4-BE49-F238E27FC236}">
                <a16:creationId xmlns:a16="http://schemas.microsoft.com/office/drawing/2014/main" id="{0F9399E5-3F20-4C59-B9BD-429591307D85}"/>
              </a:ext>
            </a:extLst>
          </p:cNvPr>
          <p:cNvSpPr>
            <a:spLocks noGrp="1"/>
          </p:cNvSpPr>
          <p:nvPr>
            <p:ph idx="1"/>
          </p:nvPr>
        </p:nvSpPr>
        <p:spPr/>
        <p:txBody>
          <a:bodyPr>
            <a:normAutofit fontScale="92500" lnSpcReduction="10000"/>
          </a:bodyPr>
          <a:lstStyle/>
          <a:p>
            <a:r>
              <a:rPr lang="nl-NL"/>
              <a:t>Vier profielen</a:t>
            </a:r>
          </a:p>
          <a:p>
            <a:pPr marL="0" indent="0">
              <a:buNone/>
            </a:pPr>
            <a:endParaRPr lang="nl-NL"/>
          </a:p>
          <a:p>
            <a:pPr lvl="1"/>
            <a:r>
              <a:rPr lang="nl-NL"/>
              <a:t>Cultuur &amp; maatschappij (CM) 		</a:t>
            </a:r>
          </a:p>
          <a:p>
            <a:pPr lvl="2"/>
            <a:r>
              <a:rPr lang="nl-NL"/>
              <a:t>verplicht FA of DU &amp; GS	</a:t>
            </a:r>
          </a:p>
          <a:p>
            <a:pPr marL="914400" lvl="2" indent="0">
              <a:buNone/>
            </a:pPr>
            <a:r>
              <a:rPr lang="nl-NL"/>
              <a:t>	</a:t>
            </a:r>
          </a:p>
          <a:p>
            <a:pPr lvl="1"/>
            <a:r>
              <a:rPr lang="nl-NL"/>
              <a:t>Economie &amp; maatschappij (EM) 		</a:t>
            </a:r>
          </a:p>
          <a:p>
            <a:pPr lvl="2"/>
            <a:r>
              <a:rPr lang="nl-NL"/>
              <a:t>Verplicht WI – EC – GS</a:t>
            </a:r>
          </a:p>
          <a:p>
            <a:pPr marL="914400" lvl="2" indent="0">
              <a:buNone/>
            </a:pPr>
            <a:endParaRPr lang="nl-NL"/>
          </a:p>
          <a:p>
            <a:pPr lvl="1"/>
            <a:r>
              <a:rPr lang="nl-NL"/>
              <a:t>Natuur &amp; gezondheid (NG)			</a:t>
            </a:r>
          </a:p>
          <a:p>
            <a:pPr lvl="2"/>
            <a:r>
              <a:rPr lang="nl-NL"/>
              <a:t>Verplicht WI – BI – SK</a:t>
            </a:r>
          </a:p>
          <a:p>
            <a:pPr marL="914400" lvl="2" indent="0">
              <a:buNone/>
            </a:pPr>
            <a:endParaRPr lang="nl-NL"/>
          </a:p>
          <a:p>
            <a:pPr lvl="1"/>
            <a:r>
              <a:rPr lang="nl-NL"/>
              <a:t>Natuur &amp; techniek (NT)	</a:t>
            </a:r>
          </a:p>
          <a:p>
            <a:pPr lvl="2"/>
            <a:r>
              <a:rPr lang="nl-NL"/>
              <a:t>Verplicht  WI – NA – SK </a:t>
            </a:r>
          </a:p>
        </p:txBody>
      </p:sp>
    </p:spTree>
    <p:extLst>
      <p:ext uri="{BB962C8B-B14F-4D97-AF65-F5344CB8AC3E}">
        <p14:creationId xmlns:p14="http://schemas.microsoft.com/office/powerpoint/2010/main" val="19035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422FA-3812-4159-844C-A4DBD6D35500}"/>
              </a:ext>
            </a:extLst>
          </p:cNvPr>
          <p:cNvSpPr>
            <a:spLocks noGrp="1"/>
          </p:cNvSpPr>
          <p:nvPr>
            <p:ph type="title"/>
          </p:nvPr>
        </p:nvSpPr>
        <p:spPr>
          <a:xfrm>
            <a:off x="460513" y="295552"/>
            <a:ext cx="10515600" cy="718240"/>
          </a:xfrm>
        </p:spPr>
        <p:txBody>
          <a:bodyPr/>
          <a:lstStyle/>
          <a:p>
            <a:r>
              <a:rPr lang="nl-NL"/>
              <a:t>Overzicht pakketkeuze havo-4</a:t>
            </a:r>
          </a:p>
        </p:txBody>
      </p:sp>
      <p:pic>
        <p:nvPicPr>
          <p:cNvPr id="7170" name="Picture 2">
            <a:extLst>
              <a:ext uri="{FF2B5EF4-FFF2-40B4-BE49-F238E27FC236}">
                <a16:creationId xmlns:a16="http://schemas.microsoft.com/office/drawing/2014/main" id="{AD26948B-9854-47D5-86FE-7900FE94C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12" y="1031721"/>
            <a:ext cx="10882401" cy="55307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44A187D8-B075-4B35-A905-6CE44A99AEF8}"/>
              </a:ext>
            </a:extLst>
          </p:cNvPr>
          <p:cNvSpPr/>
          <p:nvPr/>
        </p:nvSpPr>
        <p:spPr>
          <a:xfrm>
            <a:off x="6867939" y="1031721"/>
            <a:ext cx="2136913" cy="220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524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2E6A-7EF4-4873-B7F1-4A69B6340B38}"/>
              </a:ext>
            </a:extLst>
          </p:cNvPr>
          <p:cNvSpPr>
            <a:spLocks noGrp="1"/>
          </p:cNvSpPr>
          <p:nvPr>
            <p:ph type="title"/>
          </p:nvPr>
        </p:nvSpPr>
        <p:spPr/>
        <p:txBody>
          <a:bodyPr/>
          <a:lstStyle/>
          <a:p>
            <a:r>
              <a:rPr lang="nl-NL"/>
              <a:t>Terugkijken of vragen?</a:t>
            </a:r>
          </a:p>
        </p:txBody>
      </p:sp>
      <p:sp>
        <p:nvSpPr>
          <p:cNvPr id="3" name="Tijdelijke aanduiding voor inhoud 2">
            <a:extLst>
              <a:ext uri="{FF2B5EF4-FFF2-40B4-BE49-F238E27FC236}">
                <a16:creationId xmlns:a16="http://schemas.microsoft.com/office/drawing/2014/main" id="{7292C010-D99F-4812-A3C9-B98663913AB0}"/>
              </a:ext>
            </a:extLst>
          </p:cNvPr>
          <p:cNvSpPr>
            <a:spLocks noGrp="1"/>
          </p:cNvSpPr>
          <p:nvPr>
            <p:ph idx="1"/>
          </p:nvPr>
        </p:nvSpPr>
        <p:spPr/>
        <p:txBody>
          <a:bodyPr/>
          <a:lstStyle/>
          <a:p>
            <a:r>
              <a:rPr lang="nl-NL"/>
              <a:t>Terugkijken:</a:t>
            </a:r>
          </a:p>
          <a:p>
            <a:pPr lvl="1"/>
            <a:r>
              <a:rPr lang="nl-NL"/>
              <a:t>Website RSG Enkhuizen		</a:t>
            </a:r>
            <a:r>
              <a:rPr lang="nl-NL">
                <a:hlinkClick r:id="rId2"/>
              </a:rPr>
              <a:t>RSG Enkhuizen (rsg-enkhuizen.nl)</a:t>
            </a:r>
            <a:endParaRPr lang="nl-NL"/>
          </a:p>
          <a:p>
            <a:pPr lvl="1"/>
            <a:r>
              <a:rPr lang="nl-NL"/>
              <a:t>Schoolgids (A-Z)</a:t>
            </a:r>
          </a:p>
          <a:p>
            <a:pPr lvl="1"/>
            <a:r>
              <a:rPr lang="nl-NL"/>
              <a:t>Decaan</a:t>
            </a:r>
          </a:p>
          <a:p>
            <a:pPr lvl="1"/>
            <a:r>
              <a:rPr lang="nl-NL"/>
              <a:t>Keuzeproces mavo</a:t>
            </a:r>
          </a:p>
          <a:p>
            <a:pPr marL="457200" lvl="1" indent="0">
              <a:buNone/>
            </a:pPr>
            <a:endParaRPr lang="nl-NL"/>
          </a:p>
          <a:p>
            <a:r>
              <a:rPr lang="nl-NL"/>
              <a:t>Vragen:</a:t>
            </a:r>
          </a:p>
          <a:p>
            <a:pPr lvl="1"/>
            <a:r>
              <a:rPr lang="nl-NL"/>
              <a:t>Ruth van de Nes</a:t>
            </a:r>
          </a:p>
          <a:p>
            <a:pPr marL="457200" lvl="1" indent="0">
              <a:buNone/>
            </a:pPr>
            <a:r>
              <a:rPr lang="nl-NL"/>
              <a:t>	r.van.de.nes@rsg-enkhuizen.nl</a:t>
            </a:r>
          </a:p>
        </p:txBody>
      </p:sp>
    </p:spTree>
    <p:extLst>
      <p:ext uri="{BB962C8B-B14F-4D97-AF65-F5344CB8AC3E}">
        <p14:creationId xmlns:p14="http://schemas.microsoft.com/office/powerpoint/2010/main" val="135469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E22-124B-3B7C-2B9B-CF54FFE68A35}"/>
              </a:ext>
            </a:extLst>
          </p:cNvPr>
          <p:cNvSpPr>
            <a:spLocks noGrp="1"/>
          </p:cNvSpPr>
          <p:nvPr>
            <p:ph type="title"/>
          </p:nvPr>
        </p:nvSpPr>
        <p:spPr>
          <a:xfrm>
            <a:off x="838200" y="158329"/>
            <a:ext cx="10515600" cy="1045416"/>
          </a:xfrm>
        </p:spPr>
        <p:txBody>
          <a:bodyPr/>
          <a:lstStyle/>
          <a:p>
            <a:r>
              <a:rPr lang="en-US">
                <a:latin typeface="Axia Stencil Black"/>
              </a:rPr>
              <a:t>Als M3 </a:t>
            </a:r>
            <a:r>
              <a:rPr lang="en-US" err="1">
                <a:latin typeface="Axia Stencil Black"/>
              </a:rPr>
              <a:t>misschien</a:t>
            </a:r>
            <a:r>
              <a:rPr lang="en-US">
                <a:latin typeface="Axia Stencil Black"/>
              </a:rPr>
              <a:t> niet </a:t>
            </a:r>
            <a:r>
              <a:rPr lang="en-US" err="1">
                <a:latin typeface="Axia Stencil Black"/>
              </a:rPr>
              <a:t>lukt</a:t>
            </a:r>
            <a:r>
              <a:rPr lang="en-US">
                <a:latin typeface="Axia Stencil Black"/>
              </a:rPr>
              <a:t> &amp; BOD &amp; SVOL</a:t>
            </a:r>
            <a:br>
              <a:rPr lang="en-US">
                <a:latin typeface="Axia Stencil Black"/>
              </a:rPr>
            </a:br>
            <a:r>
              <a:rPr lang="en-US" sz="2400" i="1">
                <a:latin typeface="Axia Stencil Black"/>
              </a:rPr>
              <a:t>De </a:t>
            </a:r>
            <a:r>
              <a:rPr lang="en-US" sz="2400" i="1" err="1">
                <a:latin typeface="Axia Stencil Black"/>
              </a:rPr>
              <a:t>weg</a:t>
            </a:r>
            <a:r>
              <a:rPr lang="en-US" sz="2400" i="1">
                <a:latin typeface="Axia Stencil Black"/>
              </a:rPr>
              <a:t> </a:t>
            </a:r>
            <a:r>
              <a:rPr lang="en-US" sz="2400" i="1" err="1">
                <a:latin typeface="Axia Stencil Black"/>
              </a:rPr>
              <a:t>naar</a:t>
            </a:r>
            <a:r>
              <a:rPr lang="en-US" sz="2400" i="1">
                <a:latin typeface="Axia Stencil Black"/>
              </a:rPr>
              <a:t> het </a:t>
            </a:r>
            <a:r>
              <a:rPr lang="en-US" sz="2400" i="1" err="1">
                <a:latin typeface="Axia Stencil Black"/>
              </a:rPr>
              <a:t>mbo</a:t>
            </a:r>
            <a:r>
              <a:rPr lang="en-US" sz="2400" i="1">
                <a:latin typeface="Axia Stencil Black"/>
              </a:rPr>
              <a:t> ...</a:t>
            </a:r>
            <a:endParaRPr lang="en-US" sz="2400" i="1"/>
          </a:p>
        </p:txBody>
      </p:sp>
      <p:sp>
        <p:nvSpPr>
          <p:cNvPr id="3" name="Content Placeholder 2">
            <a:extLst>
              <a:ext uri="{FF2B5EF4-FFF2-40B4-BE49-F238E27FC236}">
                <a16:creationId xmlns:a16="http://schemas.microsoft.com/office/drawing/2014/main" id="{8E0F5E1A-B893-C0B5-7499-006553812049}"/>
              </a:ext>
            </a:extLst>
          </p:cNvPr>
          <p:cNvSpPr>
            <a:spLocks noGrp="1"/>
          </p:cNvSpPr>
          <p:nvPr>
            <p:ph idx="1"/>
          </p:nvPr>
        </p:nvSpPr>
        <p:spPr>
          <a:xfrm>
            <a:off x="838199" y="1397876"/>
            <a:ext cx="11143593" cy="5301795"/>
          </a:xfrm>
        </p:spPr>
        <p:txBody>
          <a:bodyPr vert="horz" lIns="91440" tIns="45720" rIns="91440" bIns="45720" rtlCol="0" anchor="t">
            <a:normAutofit/>
          </a:bodyPr>
          <a:lstStyle/>
          <a:p>
            <a:r>
              <a:rPr lang="en-US">
                <a:latin typeface="Axia Light"/>
              </a:rPr>
              <a:t>M2 -&gt; </a:t>
            </a:r>
            <a:r>
              <a:rPr lang="en-US" err="1">
                <a:latin typeface="Axia Light"/>
              </a:rPr>
              <a:t>capaciteitentest</a:t>
            </a:r>
            <a:r>
              <a:rPr lang="en-US">
                <a:latin typeface="Axia Light"/>
              </a:rPr>
              <a:t> – </a:t>
            </a:r>
            <a:r>
              <a:rPr lang="en-US" err="1">
                <a:latin typeface="Axia Light"/>
              </a:rPr>
              <a:t>cijferlijst</a:t>
            </a:r>
            <a:r>
              <a:rPr lang="en-US">
                <a:latin typeface="Axia Light"/>
              </a:rPr>
              <a:t> – </a:t>
            </a:r>
            <a:r>
              <a:rPr lang="en-US" err="1">
                <a:latin typeface="Axia Light"/>
              </a:rPr>
              <a:t>inzet</a:t>
            </a:r>
            <a:r>
              <a:rPr lang="en-US">
                <a:latin typeface="Axia Light"/>
              </a:rPr>
              <a:t>/</a:t>
            </a:r>
            <a:r>
              <a:rPr lang="en-US" err="1">
                <a:latin typeface="Axia Light"/>
              </a:rPr>
              <a:t>inzicht</a:t>
            </a:r>
            <a:endParaRPr lang="en-US"/>
          </a:p>
          <a:p>
            <a:pPr lvl="2">
              <a:buFont typeface="Wingdings" panose="020B0604020202020204" pitchFamily="34" charset="0"/>
              <a:buChar char="§"/>
            </a:pPr>
            <a:r>
              <a:rPr lang="en-US" err="1"/>
              <a:t>overstap</a:t>
            </a:r>
            <a:r>
              <a:rPr lang="en-US"/>
              <a:t> Martinus -&gt; open </a:t>
            </a:r>
            <a:r>
              <a:rPr lang="en-US" err="1"/>
              <a:t>avond</a:t>
            </a:r>
            <a:r>
              <a:rPr lang="en-US"/>
              <a:t> 4 of 5 </a:t>
            </a:r>
            <a:r>
              <a:rPr lang="en-US" err="1"/>
              <a:t>maart</a:t>
            </a:r>
            <a:r>
              <a:rPr lang="en-US"/>
              <a:t> </a:t>
            </a:r>
            <a:r>
              <a:rPr lang="en-US" err="1"/>
              <a:t>bezoeken</a:t>
            </a:r>
            <a:r>
              <a:rPr lang="en-US"/>
              <a:t> met </a:t>
            </a:r>
            <a:r>
              <a:rPr lang="en-US" err="1"/>
              <a:t>ouder</a:t>
            </a:r>
            <a:r>
              <a:rPr lang="en-US"/>
              <a:t> (</a:t>
            </a:r>
            <a:r>
              <a:rPr lang="en-US" err="1"/>
              <a:t>aanmelden</a:t>
            </a:r>
            <a:r>
              <a:rPr lang="en-US"/>
              <a:t> </a:t>
            </a:r>
            <a:r>
              <a:rPr lang="en-US" err="1"/>
              <a:t>verplicht</a:t>
            </a:r>
            <a:r>
              <a:rPr lang="en-US"/>
              <a:t>)</a:t>
            </a:r>
          </a:p>
          <a:p>
            <a:pPr marL="0" indent="0">
              <a:buNone/>
            </a:pPr>
            <a:endParaRPr lang="en-US">
              <a:latin typeface="Axia Light"/>
            </a:endParaRPr>
          </a:p>
          <a:p>
            <a:r>
              <a:rPr lang="en-US">
                <a:latin typeface="Axia Light"/>
              </a:rPr>
              <a:t>M3 -&gt; BOD </a:t>
            </a:r>
            <a:r>
              <a:rPr lang="en-US" err="1">
                <a:latin typeface="Axia Light"/>
              </a:rPr>
              <a:t>donderdagavond</a:t>
            </a:r>
            <a:r>
              <a:rPr lang="en-US">
                <a:latin typeface="Axia Light"/>
              </a:rPr>
              <a:t> 27 </a:t>
            </a:r>
            <a:r>
              <a:rPr lang="en-US" err="1">
                <a:latin typeface="Axia Light"/>
              </a:rPr>
              <a:t>februari</a:t>
            </a:r>
            <a:r>
              <a:rPr lang="en-US">
                <a:latin typeface="Axia Light"/>
              </a:rPr>
              <a:t> 2025 Vonk Hoorn </a:t>
            </a:r>
            <a:r>
              <a:rPr lang="en-US" sz="1400">
                <a:latin typeface="Axia Light"/>
              </a:rPr>
              <a:t>(</a:t>
            </a:r>
            <a:r>
              <a:rPr lang="en-US" sz="1400" err="1">
                <a:latin typeface="Axia Light"/>
              </a:rPr>
              <a:t>niet</a:t>
            </a:r>
            <a:r>
              <a:rPr lang="en-US" sz="1400">
                <a:latin typeface="Axia Light"/>
              </a:rPr>
              <a:t> </a:t>
            </a:r>
            <a:r>
              <a:rPr lang="en-US" sz="1400" err="1">
                <a:latin typeface="Axia Light"/>
              </a:rPr>
              <a:t>verplicht</a:t>
            </a:r>
            <a:r>
              <a:rPr lang="en-US" sz="1400">
                <a:latin typeface="Axia Light"/>
              </a:rPr>
              <a:t>)</a:t>
            </a:r>
          </a:p>
          <a:p>
            <a:pPr lvl="2">
              <a:buFont typeface="Wingdings" panose="020B0604020202020204" pitchFamily="34" charset="0"/>
              <a:buChar char="§"/>
            </a:pPr>
            <a:r>
              <a:rPr lang="en-US" err="1">
                <a:latin typeface="Axia Light"/>
              </a:rPr>
              <a:t>Donderdag</a:t>
            </a:r>
            <a:r>
              <a:rPr lang="en-US">
                <a:latin typeface="Axia Light"/>
              </a:rPr>
              <a:t> mail met </a:t>
            </a:r>
            <a:r>
              <a:rPr lang="en-US" err="1">
                <a:latin typeface="Axia Light"/>
              </a:rPr>
              <a:t>bijlage</a:t>
            </a:r>
            <a:r>
              <a:rPr lang="en-US">
                <a:latin typeface="Axia Light"/>
              </a:rPr>
              <a:t> &amp; </a:t>
            </a:r>
            <a:r>
              <a:rPr lang="en-US" err="1">
                <a:latin typeface="Axia Light"/>
              </a:rPr>
              <a:t>papieren</a:t>
            </a:r>
            <a:r>
              <a:rPr lang="en-US">
                <a:latin typeface="Axia Light"/>
              </a:rPr>
              <a:t> </a:t>
            </a:r>
            <a:r>
              <a:rPr lang="en-US" err="1">
                <a:latin typeface="Axia Light"/>
              </a:rPr>
              <a:t>versie</a:t>
            </a:r>
            <a:r>
              <a:rPr lang="en-US">
                <a:latin typeface="Axia Light"/>
              </a:rPr>
              <a:t> </a:t>
            </a:r>
            <a:r>
              <a:rPr lang="en-US" err="1">
                <a:latin typeface="Axia Light"/>
              </a:rPr>
              <a:t>meegegeven</a:t>
            </a:r>
            <a:r>
              <a:rPr lang="en-US">
                <a:latin typeface="Axia Light"/>
              </a:rPr>
              <a:t> </a:t>
            </a:r>
            <a:r>
              <a:rPr lang="en-US" err="1">
                <a:latin typeface="Axia Light"/>
              </a:rPr>
              <a:t>aan</a:t>
            </a:r>
            <a:r>
              <a:rPr lang="en-US">
                <a:latin typeface="Axia Light"/>
              </a:rPr>
              <a:t> </a:t>
            </a:r>
            <a:r>
              <a:rPr lang="en-US" err="1">
                <a:latin typeface="Axia Light"/>
              </a:rPr>
              <a:t>leerlingen</a:t>
            </a:r>
          </a:p>
          <a:p>
            <a:pPr lvl="2">
              <a:buFont typeface="Wingdings" panose="020B0604020202020204" pitchFamily="34" charset="0"/>
              <a:buChar char="§"/>
            </a:pPr>
            <a:r>
              <a:rPr lang="en-US" err="1">
                <a:latin typeface="Axia Light"/>
              </a:rPr>
              <a:t>Inschrijven</a:t>
            </a:r>
            <a:r>
              <a:rPr lang="en-US">
                <a:latin typeface="Axia Light"/>
              </a:rPr>
              <a:t> </a:t>
            </a:r>
            <a:r>
              <a:rPr lang="en-US" err="1">
                <a:latin typeface="Axia Light"/>
              </a:rPr>
              <a:t>maximaal</a:t>
            </a:r>
            <a:r>
              <a:rPr lang="en-US">
                <a:latin typeface="Axia Light"/>
              </a:rPr>
              <a:t> </a:t>
            </a:r>
            <a:r>
              <a:rPr lang="en-US" err="1">
                <a:latin typeface="Axia Light"/>
              </a:rPr>
              <a:t>drie</a:t>
            </a:r>
            <a:r>
              <a:rPr lang="en-US">
                <a:latin typeface="Axia Light"/>
              </a:rPr>
              <a:t> </a:t>
            </a:r>
            <a:r>
              <a:rPr lang="en-US" err="1">
                <a:latin typeface="Axia Light"/>
              </a:rPr>
              <a:t>mbo-opleidingen</a:t>
            </a:r>
            <a:endParaRPr lang="en-US">
              <a:latin typeface="Axia Light"/>
            </a:endParaRPr>
          </a:p>
          <a:p>
            <a:pPr lvl="2">
              <a:buFont typeface="Wingdings" panose="020B0604020202020204" pitchFamily="34" charset="0"/>
              <a:buChar char="§"/>
            </a:pPr>
            <a:r>
              <a:rPr lang="en-US" err="1">
                <a:latin typeface="Axia Light"/>
              </a:rPr>
              <a:t>Maximaal</a:t>
            </a:r>
            <a:r>
              <a:rPr lang="en-US">
                <a:latin typeface="Axia Light"/>
              </a:rPr>
              <a:t> </a:t>
            </a:r>
            <a:r>
              <a:rPr lang="en-US" err="1">
                <a:latin typeface="Axia Light"/>
              </a:rPr>
              <a:t>één</a:t>
            </a:r>
            <a:r>
              <a:rPr lang="en-US">
                <a:latin typeface="Axia Light"/>
              </a:rPr>
              <a:t> </a:t>
            </a:r>
            <a:r>
              <a:rPr lang="en-US" err="1">
                <a:latin typeface="Axia Light"/>
              </a:rPr>
              <a:t>ouder</a:t>
            </a:r>
            <a:r>
              <a:rPr lang="en-US">
                <a:latin typeface="Axia Light"/>
              </a:rPr>
              <a:t> mee</a:t>
            </a:r>
          </a:p>
          <a:p>
            <a:endParaRPr lang="en-US">
              <a:latin typeface="Axia Light"/>
            </a:endParaRPr>
          </a:p>
          <a:p>
            <a:r>
              <a:rPr lang="en-US">
                <a:latin typeface="Axia Light"/>
              </a:rPr>
              <a:t>M3 -&gt; SVOL </a:t>
            </a:r>
            <a:r>
              <a:rPr lang="en-US" err="1">
                <a:latin typeface="Axia Light"/>
              </a:rPr>
              <a:t>vrijdagavond</a:t>
            </a:r>
            <a:r>
              <a:rPr lang="en-US">
                <a:latin typeface="Axia Light"/>
              </a:rPr>
              <a:t> 14 </a:t>
            </a:r>
            <a:r>
              <a:rPr lang="en-US" err="1">
                <a:latin typeface="Axia Light"/>
              </a:rPr>
              <a:t>maart</a:t>
            </a:r>
            <a:r>
              <a:rPr lang="en-US">
                <a:latin typeface="Axia Light"/>
              </a:rPr>
              <a:t> </a:t>
            </a:r>
            <a:r>
              <a:rPr lang="en-US" sz="1400">
                <a:latin typeface="Axia Light"/>
              </a:rPr>
              <a:t>(</a:t>
            </a:r>
            <a:r>
              <a:rPr lang="en-US" sz="1400" err="1">
                <a:latin typeface="Axia Light"/>
              </a:rPr>
              <a:t>verplicht</a:t>
            </a:r>
            <a:r>
              <a:rPr lang="en-US" sz="1400">
                <a:latin typeface="Axia Light"/>
              </a:rPr>
              <a:t>)</a:t>
            </a:r>
          </a:p>
          <a:p>
            <a:pPr lvl="2"/>
            <a:r>
              <a:rPr lang="en-US">
                <a:latin typeface="Axia Light"/>
              </a:rPr>
              <a:t>Informatie en </a:t>
            </a:r>
            <a:r>
              <a:rPr lang="en-US" err="1">
                <a:latin typeface="Axia Light"/>
              </a:rPr>
              <a:t>inschrijving</a:t>
            </a:r>
            <a:r>
              <a:rPr lang="en-US">
                <a:latin typeface="Axia Light"/>
              </a:rPr>
              <a:t> </a:t>
            </a:r>
            <a:r>
              <a:rPr lang="en-US" err="1">
                <a:latin typeface="Axia Light"/>
              </a:rPr>
              <a:t>volgt</a:t>
            </a:r>
            <a:r>
              <a:rPr lang="en-US">
                <a:latin typeface="Axia Light"/>
              </a:rPr>
              <a:t> later</a:t>
            </a:r>
          </a:p>
          <a:p>
            <a:pPr lvl="2"/>
            <a:r>
              <a:rPr lang="en-US">
                <a:latin typeface="Axia Light"/>
              </a:rPr>
              <a:t>Oud-</a:t>
            </a:r>
            <a:r>
              <a:rPr lang="en-US" err="1">
                <a:latin typeface="Axia Light"/>
              </a:rPr>
              <a:t>leerlingen</a:t>
            </a:r>
            <a:r>
              <a:rPr lang="en-US">
                <a:latin typeface="Axia Light"/>
              </a:rPr>
              <a:t> RSG</a:t>
            </a:r>
          </a:p>
          <a:p>
            <a:pPr lvl="2"/>
            <a:r>
              <a:rPr lang="en-US" err="1">
                <a:latin typeface="Axia Light"/>
              </a:rPr>
              <a:t>Maximaal</a:t>
            </a:r>
            <a:r>
              <a:rPr lang="en-US">
                <a:latin typeface="Axia Light"/>
              </a:rPr>
              <a:t> </a:t>
            </a:r>
            <a:r>
              <a:rPr lang="en-US" err="1">
                <a:latin typeface="Axia Light"/>
              </a:rPr>
              <a:t>drie</a:t>
            </a:r>
            <a:r>
              <a:rPr lang="en-US">
                <a:latin typeface="Axia Light"/>
              </a:rPr>
              <a:t> </a:t>
            </a:r>
            <a:r>
              <a:rPr lang="en-US" err="1">
                <a:latin typeface="Axia Light"/>
              </a:rPr>
              <a:t>opleidingen</a:t>
            </a:r>
            <a:r>
              <a:rPr lang="en-US">
                <a:latin typeface="Axia Light"/>
              </a:rPr>
              <a:t> (</a:t>
            </a:r>
            <a:r>
              <a:rPr lang="en-US" err="1">
                <a:latin typeface="Axia Light"/>
              </a:rPr>
              <a:t>mbo</a:t>
            </a:r>
            <a:r>
              <a:rPr lang="en-US">
                <a:latin typeface="Axia Light"/>
              </a:rPr>
              <a:t>/</a:t>
            </a:r>
            <a:r>
              <a:rPr lang="en-US" err="1">
                <a:latin typeface="Axia Light"/>
              </a:rPr>
              <a:t>havo</a:t>
            </a:r>
            <a:r>
              <a:rPr lang="en-US">
                <a:latin typeface="Axia Light"/>
              </a:rPr>
              <a:t>(/wo))</a:t>
            </a:r>
          </a:p>
          <a:p>
            <a:pPr lvl="2"/>
            <a:r>
              <a:rPr lang="en-US" err="1">
                <a:latin typeface="Axia Light"/>
              </a:rPr>
              <a:t>Maximaal</a:t>
            </a:r>
            <a:r>
              <a:rPr lang="en-US">
                <a:latin typeface="Axia Light"/>
              </a:rPr>
              <a:t> </a:t>
            </a:r>
            <a:r>
              <a:rPr lang="en-US" err="1">
                <a:latin typeface="Axia Light"/>
              </a:rPr>
              <a:t>één</a:t>
            </a:r>
            <a:r>
              <a:rPr lang="en-US">
                <a:latin typeface="Axia Light"/>
              </a:rPr>
              <a:t> </a:t>
            </a:r>
            <a:r>
              <a:rPr lang="en-US" err="1">
                <a:latin typeface="Axia Light"/>
              </a:rPr>
              <a:t>ouder</a:t>
            </a:r>
            <a:r>
              <a:rPr lang="en-US">
                <a:latin typeface="Axia Light"/>
              </a:rPr>
              <a:t> mee</a:t>
            </a:r>
          </a:p>
          <a:p>
            <a:endParaRPr lang="en-US">
              <a:highlight>
                <a:srgbClr val="FFFF00"/>
              </a:highlight>
              <a:latin typeface="Axia Light"/>
            </a:endParaRPr>
          </a:p>
          <a:p>
            <a:pPr lvl="2">
              <a:buFont typeface="Wingdings" panose="020B0604020202020204" pitchFamily="34" charset="0"/>
              <a:buChar char="§"/>
            </a:pPr>
            <a:endParaRPr lang="en-US">
              <a:highlight>
                <a:srgbClr val="FFFF00"/>
              </a:highlight>
              <a:latin typeface="Axia Light"/>
            </a:endParaRPr>
          </a:p>
        </p:txBody>
      </p:sp>
    </p:spTree>
    <p:extLst>
      <p:ext uri="{BB962C8B-B14F-4D97-AF65-F5344CB8AC3E}">
        <p14:creationId xmlns:p14="http://schemas.microsoft.com/office/powerpoint/2010/main" val="280837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E22-124B-3B7C-2B9B-CF54FFE68A35}"/>
              </a:ext>
            </a:extLst>
          </p:cNvPr>
          <p:cNvSpPr>
            <a:spLocks noGrp="1"/>
          </p:cNvSpPr>
          <p:nvPr>
            <p:ph type="title"/>
          </p:nvPr>
        </p:nvSpPr>
        <p:spPr>
          <a:xfrm>
            <a:off x="838200" y="158329"/>
            <a:ext cx="10503505" cy="1335701"/>
          </a:xfrm>
        </p:spPr>
        <p:txBody>
          <a:bodyPr>
            <a:normAutofit fontScale="90000"/>
          </a:bodyPr>
          <a:lstStyle/>
          <a:p>
            <a:r>
              <a:rPr lang="en-US">
                <a:latin typeface="Axia Stencil Black"/>
              </a:rPr>
              <a:t>BOD (mavo-3)</a:t>
            </a:r>
            <a:br>
              <a:rPr lang="en-US">
                <a:latin typeface="Axia Stencil Black"/>
              </a:rPr>
            </a:br>
            <a:r>
              <a:rPr lang="en-US" sz="2400" i="1">
                <a:latin typeface="Axia Stencil Black"/>
              </a:rPr>
              <a:t>De </a:t>
            </a:r>
            <a:r>
              <a:rPr lang="en-US" sz="2400" i="1" err="1">
                <a:latin typeface="Axia Stencil Black"/>
              </a:rPr>
              <a:t>weg</a:t>
            </a:r>
            <a:r>
              <a:rPr lang="en-US" sz="2400" i="1">
                <a:latin typeface="Axia Stencil Black"/>
              </a:rPr>
              <a:t> </a:t>
            </a:r>
            <a:r>
              <a:rPr lang="en-US" sz="2400" i="1" err="1">
                <a:latin typeface="Axia Stencil Black"/>
              </a:rPr>
              <a:t>naar</a:t>
            </a:r>
            <a:r>
              <a:rPr lang="en-US" sz="2400" i="1">
                <a:latin typeface="Axia Stencil Black"/>
              </a:rPr>
              <a:t> het </a:t>
            </a:r>
            <a:r>
              <a:rPr lang="en-US" sz="2400" i="1" err="1">
                <a:latin typeface="Axia Stencil Black"/>
              </a:rPr>
              <a:t>mbo</a:t>
            </a:r>
            <a:r>
              <a:rPr lang="en-US" sz="2400" i="1">
                <a:latin typeface="Axia Stencil Black"/>
              </a:rPr>
              <a:t> …</a:t>
            </a:r>
            <a:br>
              <a:rPr lang="en-US" sz="2400" i="1">
                <a:latin typeface="Axia Stencil Black"/>
              </a:rPr>
            </a:br>
            <a:r>
              <a:rPr lang="en-US" sz="2400" i="1" err="1">
                <a:latin typeface="Axia Stencil Black"/>
              </a:rPr>
              <a:t>voorbeeld</a:t>
            </a:r>
            <a:r>
              <a:rPr lang="en-US" sz="2400" i="1">
                <a:latin typeface="Axia Stencil Black"/>
              </a:rPr>
              <a:t> van het </a:t>
            </a:r>
            <a:r>
              <a:rPr lang="en-US" sz="2400" i="1" err="1">
                <a:latin typeface="Axia Stencil Black"/>
              </a:rPr>
              <a:t>inschrijfformulier</a:t>
            </a:r>
            <a:endParaRPr lang="en-US" sz="2400" i="1" err="1"/>
          </a:p>
        </p:txBody>
      </p:sp>
      <p:graphicFrame>
        <p:nvGraphicFramePr>
          <p:cNvPr id="4" name="Tabel 3">
            <a:extLst>
              <a:ext uri="{FF2B5EF4-FFF2-40B4-BE49-F238E27FC236}">
                <a16:creationId xmlns:a16="http://schemas.microsoft.com/office/drawing/2014/main" id="{0C0E33D6-9FEB-AFE1-E8FB-28CEA2BE77BE}"/>
              </a:ext>
            </a:extLst>
          </p:cNvPr>
          <p:cNvGraphicFramePr>
            <a:graphicFrameLocks noGrp="1"/>
          </p:cNvGraphicFramePr>
          <p:nvPr>
            <p:extLst>
              <p:ext uri="{D42A27DB-BD31-4B8C-83A1-F6EECF244321}">
                <p14:modId xmlns:p14="http://schemas.microsoft.com/office/powerpoint/2010/main" val="1293402123"/>
              </p:ext>
            </p:extLst>
          </p:nvPr>
        </p:nvGraphicFramePr>
        <p:xfrm>
          <a:off x="838200" y="2555417"/>
          <a:ext cx="10515600" cy="3498542"/>
        </p:xfrm>
        <a:graphic>
          <a:graphicData uri="http://schemas.openxmlformats.org/drawingml/2006/table">
            <a:tbl>
              <a:tblPr>
                <a:tableStyleId>{5C22544A-7EE6-4342-B048-85BDC9FD1C3A}</a:tableStyleId>
              </a:tblPr>
              <a:tblGrid>
                <a:gridCol w="698068">
                  <a:extLst>
                    <a:ext uri="{9D8B030D-6E8A-4147-A177-3AD203B41FA5}">
                      <a16:colId xmlns:a16="http://schemas.microsoft.com/office/drawing/2014/main" val="905613035"/>
                    </a:ext>
                  </a:extLst>
                </a:gridCol>
                <a:gridCol w="2510080">
                  <a:extLst>
                    <a:ext uri="{9D8B030D-6E8A-4147-A177-3AD203B41FA5}">
                      <a16:colId xmlns:a16="http://schemas.microsoft.com/office/drawing/2014/main" val="2307450499"/>
                    </a:ext>
                  </a:extLst>
                </a:gridCol>
                <a:gridCol w="6594529">
                  <a:extLst>
                    <a:ext uri="{9D8B030D-6E8A-4147-A177-3AD203B41FA5}">
                      <a16:colId xmlns:a16="http://schemas.microsoft.com/office/drawing/2014/main" val="3270092934"/>
                    </a:ext>
                  </a:extLst>
                </a:gridCol>
                <a:gridCol w="712923">
                  <a:extLst>
                    <a:ext uri="{9D8B030D-6E8A-4147-A177-3AD203B41FA5}">
                      <a16:colId xmlns:a16="http://schemas.microsoft.com/office/drawing/2014/main" val="1963917544"/>
                    </a:ext>
                  </a:extLst>
                </a:gridCol>
              </a:tblGrid>
              <a:tr h="1147538">
                <a:tc>
                  <a:txBody>
                    <a:bodyPr/>
                    <a:lstStyle/>
                    <a:p>
                      <a:pPr>
                        <a:lnSpc>
                          <a:spcPct val="115000"/>
                        </a:lnSpc>
                      </a:pPr>
                      <a:r>
                        <a:rPr lang="nl-NL" sz="1400">
                          <a:effectLst/>
                        </a:rPr>
                        <a:t>code</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a:effectLst/>
                        </a:rPr>
                        <a:t>Agrarische opleiding</a:t>
                      </a:r>
                      <a:endParaRPr lang="nl-NL" sz="1400">
                        <a:effectLst/>
                        <a:latin typeface="Arial" panose="020B0604020202020204" pitchFamily="34" charset="0"/>
                        <a:ea typeface="Arial" panose="020B0604020202020204" pitchFamily="34" charset="0"/>
                      </a:endParaRPr>
                    </a:p>
                  </a:txBody>
                  <a:tcPr marL="68580" marR="68580" marT="0" marB="0" anchor="ctr"/>
                </a:tc>
                <a:tc gridSpan="2">
                  <a:txBody>
                    <a:bodyPr/>
                    <a:lstStyle/>
                    <a:p>
                      <a:pPr>
                        <a:lnSpc>
                          <a:spcPct val="115000"/>
                        </a:lnSpc>
                      </a:pPr>
                      <a:endParaRPr lang="nl-NL" sz="800">
                        <a:effectLst/>
                        <a:latin typeface="Arial" panose="020B0604020202020204" pitchFamily="34" charset="0"/>
                        <a:ea typeface="Arial" panose="020B0604020202020204" pitchFamily="34" charset="0"/>
                      </a:endParaRPr>
                    </a:p>
                  </a:txBody>
                  <a:tcPr marL="68580" marR="68580" marT="0" marB="0"/>
                </a:tc>
                <a:tc hMerge="1">
                  <a:txBody>
                    <a:bodyPr/>
                    <a:lstStyle/>
                    <a:p>
                      <a:endParaRPr lang="nl-NL"/>
                    </a:p>
                  </a:txBody>
                  <a:tcPr/>
                </a:tc>
                <a:extLst>
                  <a:ext uri="{0D108BD9-81ED-4DB2-BD59-A6C34878D82A}">
                    <a16:rowId xmlns:a16="http://schemas.microsoft.com/office/drawing/2014/main" val="4020388576"/>
                  </a:ext>
                </a:extLst>
              </a:tr>
              <a:tr h="1175502">
                <a:tc>
                  <a:txBody>
                    <a:bodyPr/>
                    <a:lstStyle/>
                    <a:p>
                      <a:pPr>
                        <a:lnSpc>
                          <a:spcPct val="115000"/>
                        </a:lnSpc>
                      </a:pPr>
                      <a:r>
                        <a:rPr lang="nl-NL" sz="1400">
                          <a:effectLst/>
                        </a:rPr>
                        <a:t>4001</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a:effectLst/>
                        </a:rPr>
                        <a:t>Groen &amp; styling</a:t>
                      </a:r>
                    </a:p>
                    <a:p>
                      <a:pPr>
                        <a:lnSpc>
                          <a:spcPct val="115000"/>
                        </a:lnSpc>
                      </a:pPr>
                      <a:r>
                        <a:rPr lang="nl-NL" sz="1400">
                          <a:effectLst/>
                        </a:rPr>
                        <a:t> </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07000"/>
                        </a:lnSpc>
                        <a:spcAft>
                          <a:spcPts val="800"/>
                        </a:spcAft>
                      </a:pPr>
                      <a:r>
                        <a:rPr lang="nl-NL" sz="1400">
                          <a:effectLst/>
                        </a:rPr>
                        <a:t>In de wereld van styling en vormgeving worden bloemen, planten en duurzame materialen steeds belangrijker. Van een eigentijds boeket, het inrichten van een kleurrijke etalage, tot het </a:t>
                      </a:r>
                      <a:r>
                        <a:rPr lang="nl-NL" sz="1400" err="1">
                          <a:effectLst/>
                        </a:rPr>
                        <a:t>stylen</a:t>
                      </a:r>
                      <a:r>
                        <a:rPr lang="nl-NL" sz="1400">
                          <a:effectLst/>
                        </a:rPr>
                        <a:t> van een heel gebouw.</a:t>
                      </a:r>
                      <a:endParaRPr lang="nl-NL" sz="1400">
                        <a:effectLst/>
                        <a:latin typeface="Arial" panose="020B0604020202020204" pitchFamily="34" charset="0"/>
                        <a:ea typeface="Arial" panose="020B0604020202020204" pitchFamily="34" charset="0"/>
                      </a:endParaRPr>
                    </a:p>
                  </a:txBody>
                  <a:tcPr marL="68580" marR="68580" marT="0" marB="0" anchor="ctr"/>
                </a:tc>
                <a:tc rowSpan="2">
                  <a:txBody>
                    <a:bodyPr/>
                    <a:lstStyle/>
                    <a:p>
                      <a:pPr algn="ctr">
                        <a:lnSpc>
                          <a:spcPct val="115000"/>
                        </a:lnSpc>
                      </a:pPr>
                      <a:r>
                        <a:rPr lang="nl-NL" sz="1400">
                          <a:effectLst/>
                        </a:rPr>
                        <a:t>Vonk</a:t>
                      </a:r>
                      <a:endParaRPr lang="nl-NL" sz="14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430617807"/>
                  </a:ext>
                </a:extLst>
              </a:tr>
              <a:tr h="1175502">
                <a:tc>
                  <a:txBody>
                    <a:bodyPr/>
                    <a:lstStyle/>
                    <a:p>
                      <a:pPr>
                        <a:lnSpc>
                          <a:spcPct val="115000"/>
                        </a:lnSpc>
                      </a:pPr>
                      <a:r>
                        <a:rPr lang="nl-NL" sz="1400">
                          <a:effectLst/>
                        </a:rPr>
                        <a:t>4002</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pPr>
                      <a:r>
                        <a:rPr lang="nl-NL" sz="1400">
                          <a:effectLst/>
                        </a:rPr>
                        <a:t>Dier &amp; dierenwelzijn</a:t>
                      </a:r>
                      <a:endParaRPr lang="nl-NL" sz="140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07000"/>
                        </a:lnSpc>
                        <a:spcAft>
                          <a:spcPts val="800"/>
                        </a:spcAft>
                      </a:pPr>
                      <a:r>
                        <a:rPr lang="nl-NL" sz="1400">
                          <a:effectLst/>
                        </a:rPr>
                        <a:t>Ben jij gek op dieren? En wil je graag meer leren over de verzorging en het welzijn ervan? Droom je van een baan als dierenartsassistent of zijn paarden je grote hobby en wil je daar je beroep van maken? Dan is dit misschien iets voor jou.</a:t>
                      </a:r>
                      <a:endParaRPr lang="nl-NL" sz="1400">
                        <a:effectLst/>
                        <a:latin typeface="Arial" panose="020B0604020202020204" pitchFamily="34" charset="0"/>
                        <a:ea typeface="Arial" panose="020B0604020202020204" pitchFamily="34" charset="0"/>
                      </a:endParaRPr>
                    </a:p>
                  </a:txBody>
                  <a:tcPr marL="68580" marR="68580" marT="0" marB="0" anchor="ctr"/>
                </a:tc>
                <a:tc vMerge="1">
                  <a:txBody>
                    <a:bodyPr/>
                    <a:lstStyle/>
                    <a:p>
                      <a:endParaRPr lang="nl-NL"/>
                    </a:p>
                  </a:txBody>
                  <a:tcPr/>
                </a:tc>
                <a:extLst>
                  <a:ext uri="{0D108BD9-81ED-4DB2-BD59-A6C34878D82A}">
                    <a16:rowId xmlns:a16="http://schemas.microsoft.com/office/drawing/2014/main" val="2765765778"/>
                  </a:ext>
                </a:extLst>
              </a:tr>
            </a:tbl>
          </a:graphicData>
        </a:graphic>
      </p:graphicFrame>
      <p:sp>
        <p:nvSpPr>
          <p:cNvPr id="5" name="Rectangle 2">
            <a:extLst>
              <a:ext uri="{FF2B5EF4-FFF2-40B4-BE49-F238E27FC236}">
                <a16:creationId xmlns:a16="http://schemas.microsoft.com/office/drawing/2014/main" id="{BDA6ED0E-5F82-07FF-2387-4A536DFC405F}"/>
              </a:ext>
            </a:extLst>
          </p:cNvPr>
          <p:cNvSpPr>
            <a:spLocks noChangeArrowheads="1"/>
          </p:cNvSpPr>
          <p:nvPr/>
        </p:nvSpPr>
        <p:spPr bwMode="auto">
          <a:xfrm>
            <a:off x="838200" y="2114595"/>
            <a:ext cx="1051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b="0" i="0" u="none" strike="noStrike" cap="none" normalizeH="0" baseline="0">
                <a:ln>
                  <a:noFill/>
                </a:ln>
                <a:solidFill>
                  <a:schemeClr val="tx1"/>
                </a:solidFill>
                <a:effectLst/>
                <a:latin typeface="Arial" panose="020B0604020202020204" pitchFamily="34" charset="0"/>
                <a:ea typeface="Arial" panose="020B0604020202020204" pitchFamily="34" charset="0"/>
              </a:rPr>
              <a:t>Naam:……………..		  Klas</a:t>
            </a:r>
            <a:r>
              <a:rPr kumimoji="0" lang="nl-NL" altLang="nl-NL" b="1" i="0" u="none" strike="noStrike" cap="none" normalizeH="0" baseline="0">
                <a:ln>
                  <a:noFill/>
                </a:ln>
                <a:solidFill>
                  <a:schemeClr val="tx1"/>
                </a:solidFill>
                <a:effectLst/>
                <a:latin typeface="Arial" panose="020B0604020202020204" pitchFamily="34" charset="0"/>
                <a:ea typeface="Arial" panose="020B0604020202020204" pitchFamily="34" charset="0"/>
              </a:rPr>
              <a:t>:  ……        Omcirkel de drie codes van je keuze!!  </a:t>
            </a:r>
            <a:endParaRPr kumimoji="0" lang="nl-NL" altLang="nl-NL" b="0" i="0" u="none" strike="noStrike" cap="none" normalizeH="0" baseline="0">
              <a:ln>
                <a:noFill/>
              </a:ln>
              <a:solidFill>
                <a:schemeClr val="tx1"/>
              </a:solidFill>
              <a:effectLst/>
              <a:latin typeface="Arial" panose="020B0604020202020204" pitchFamily="34" charset="0"/>
            </a:endParaRPr>
          </a:p>
        </p:txBody>
      </p:sp>
      <p:pic>
        <p:nvPicPr>
          <p:cNvPr id="1025" name="image14.png">
            <a:extLst>
              <a:ext uri="{FF2B5EF4-FFF2-40B4-BE49-F238E27FC236}">
                <a16:creationId xmlns:a16="http://schemas.microsoft.com/office/drawing/2014/main" id="{A79F884C-6631-6752-6D35-F8F1414F9E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424" y="2747798"/>
            <a:ext cx="1431987" cy="84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1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2370D-E089-4A27-A37D-2A59DBA1BCC7}"/>
              </a:ext>
            </a:extLst>
          </p:cNvPr>
          <p:cNvSpPr>
            <a:spLocks noGrp="1"/>
          </p:cNvSpPr>
          <p:nvPr>
            <p:ph type="title"/>
          </p:nvPr>
        </p:nvSpPr>
        <p:spPr>
          <a:xfrm>
            <a:off x="838200" y="223612"/>
            <a:ext cx="10515600" cy="723446"/>
          </a:xfrm>
        </p:spPr>
        <p:txBody>
          <a:bodyPr/>
          <a:lstStyle/>
          <a:p>
            <a:r>
              <a:rPr lang="nl-NL"/>
              <a:t>Schoolloopbaan</a:t>
            </a:r>
          </a:p>
        </p:txBody>
      </p:sp>
      <p:pic>
        <p:nvPicPr>
          <p:cNvPr id="6146" name="Picture 2" descr="Schooladvies groep 8: hoe komt het schooladvies tot stand?">
            <a:extLst>
              <a:ext uri="{FF2B5EF4-FFF2-40B4-BE49-F238E27FC236}">
                <a16:creationId xmlns:a16="http://schemas.microsoft.com/office/drawing/2014/main" id="{2C10003A-BEB2-4D6F-BCD3-0C04839745C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1043609"/>
            <a:ext cx="4687957" cy="56800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bs De Toverlaars, LeerSaam Etten-Leur » ouderinformatie » groep 8  schoolkeuze">
            <a:extLst>
              <a:ext uri="{FF2B5EF4-FFF2-40B4-BE49-F238E27FC236}">
                <a16:creationId xmlns:a16="http://schemas.microsoft.com/office/drawing/2014/main" id="{814D2B18-A9C6-4477-B2E3-9BE62C55120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49987" y="1411357"/>
            <a:ext cx="5942013" cy="522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4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D411AA-B702-4413-8583-3DF6A821ACDB}"/>
              </a:ext>
            </a:extLst>
          </p:cNvPr>
          <p:cNvSpPr>
            <a:spLocks noGrp="1"/>
          </p:cNvSpPr>
          <p:nvPr>
            <p:ph type="title"/>
          </p:nvPr>
        </p:nvSpPr>
        <p:spPr/>
        <p:txBody>
          <a:bodyPr/>
          <a:lstStyle/>
          <a:p>
            <a:r>
              <a:rPr lang="nl-NL"/>
              <a:t>Keuzeproces</a:t>
            </a:r>
          </a:p>
        </p:txBody>
      </p:sp>
      <p:sp>
        <p:nvSpPr>
          <p:cNvPr id="3" name="Rechthoek: afgeronde hoeken 2">
            <a:extLst>
              <a:ext uri="{FF2B5EF4-FFF2-40B4-BE49-F238E27FC236}">
                <a16:creationId xmlns:a16="http://schemas.microsoft.com/office/drawing/2014/main" id="{84219020-E801-48B8-ACEB-9F06378D840E}"/>
              </a:ext>
            </a:extLst>
          </p:cNvPr>
          <p:cNvSpPr/>
          <p:nvPr/>
        </p:nvSpPr>
        <p:spPr>
          <a:xfrm>
            <a:off x="838200" y="2037995"/>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t>M2-pakketkeuze</a:t>
            </a:r>
          </a:p>
          <a:p>
            <a:pPr algn="ctr"/>
            <a:r>
              <a:rPr lang="nl-NL"/>
              <a:t>start 13 januari t/m 24 januari</a:t>
            </a:r>
            <a:endParaRPr lang="nl-NL">
              <a:cs typeface="Calibri"/>
            </a:endParaRPr>
          </a:p>
        </p:txBody>
      </p:sp>
      <p:sp>
        <p:nvSpPr>
          <p:cNvPr id="4" name="Rechthoek: afgeronde hoeken 3">
            <a:extLst>
              <a:ext uri="{FF2B5EF4-FFF2-40B4-BE49-F238E27FC236}">
                <a16:creationId xmlns:a16="http://schemas.microsoft.com/office/drawing/2014/main" id="{34223207-63F9-46F1-809D-F112408D1C95}"/>
              </a:ext>
            </a:extLst>
          </p:cNvPr>
          <p:cNvSpPr/>
          <p:nvPr/>
        </p:nvSpPr>
        <p:spPr>
          <a:xfrm>
            <a:off x="3575249" y="3131300"/>
            <a:ext cx="2607768"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t>M2- en M3-pakketkeuze</a:t>
            </a:r>
          </a:p>
          <a:p>
            <a:pPr algn="ctr"/>
            <a:r>
              <a:rPr lang="nl-NL"/>
              <a:t>adviezen (bolletjeslijst) docenten</a:t>
            </a:r>
            <a:endParaRPr lang="nl-NL">
              <a:cs typeface="Calibri"/>
            </a:endParaRPr>
          </a:p>
          <a:p>
            <a:pPr algn="ctr"/>
            <a:r>
              <a:rPr lang="nl-NL"/>
              <a:t>maart</a:t>
            </a:r>
            <a:endParaRPr lang="nl-NL">
              <a:cs typeface="Calibri"/>
            </a:endParaRPr>
          </a:p>
        </p:txBody>
      </p:sp>
      <p:sp>
        <p:nvSpPr>
          <p:cNvPr id="5" name="Rechthoek: afgeronde hoeken 4">
            <a:extLst>
              <a:ext uri="{FF2B5EF4-FFF2-40B4-BE49-F238E27FC236}">
                <a16:creationId xmlns:a16="http://schemas.microsoft.com/office/drawing/2014/main" id="{E6904532-F7B4-4876-926A-A8C47AE83159}"/>
              </a:ext>
            </a:extLst>
          </p:cNvPr>
          <p:cNvSpPr/>
          <p:nvPr/>
        </p:nvSpPr>
        <p:spPr>
          <a:xfrm>
            <a:off x="9359542" y="3131300"/>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t>M2- en M3-pakketkeuze</a:t>
            </a:r>
          </a:p>
          <a:p>
            <a:pPr algn="ctr"/>
            <a:r>
              <a:rPr lang="nl-NL"/>
              <a:t>sluiting 26 mei goedkeuring Zermelo naar ouders</a:t>
            </a:r>
            <a:endParaRPr lang="nl-NL">
              <a:cs typeface="Calibri"/>
            </a:endParaRPr>
          </a:p>
        </p:txBody>
      </p:sp>
      <p:sp>
        <p:nvSpPr>
          <p:cNvPr id="6" name="Rechthoek: afgeronde hoeken 5">
            <a:extLst>
              <a:ext uri="{FF2B5EF4-FFF2-40B4-BE49-F238E27FC236}">
                <a16:creationId xmlns:a16="http://schemas.microsoft.com/office/drawing/2014/main" id="{B1EED416-F2E2-4B8F-8E1A-AAC2FBB03D33}"/>
              </a:ext>
            </a:extLst>
          </p:cNvPr>
          <p:cNvSpPr/>
          <p:nvPr/>
        </p:nvSpPr>
        <p:spPr>
          <a:xfrm>
            <a:off x="6605710" y="3131300"/>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t>M2- en M3-pakketkeuze</a:t>
            </a:r>
          </a:p>
          <a:p>
            <a:pPr algn="ctr"/>
            <a:r>
              <a:rPr lang="nl-NL"/>
              <a:t>4 april sluit Zermelo</a:t>
            </a:r>
            <a:endParaRPr lang="nl-NL">
              <a:cs typeface="Calibri"/>
            </a:endParaRPr>
          </a:p>
          <a:p>
            <a:pPr algn="ctr"/>
            <a:r>
              <a:rPr lang="nl-NL"/>
              <a:t>definitief</a:t>
            </a:r>
            <a:endParaRPr lang="nl-NL">
              <a:cs typeface="Calibri"/>
            </a:endParaRPr>
          </a:p>
        </p:txBody>
      </p:sp>
      <p:sp>
        <p:nvSpPr>
          <p:cNvPr id="10" name="Rechthoek: afgeronde hoeken 9">
            <a:extLst>
              <a:ext uri="{FF2B5EF4-FFF2-40B4-BE49-F238E27FC236}">
                <a16:creationId xmlns:a16="http://schemas.microsoft.com/office/drawing/2014/main" id="{5BAA0B59-51D6-4D6F-97E9-D6BC339760A3}"/>
              </a:ext>
            </a:extLst>
          </p:cNvPr>
          <p:cNvSpPr/>
          <p:nvPr/>
        </p:nvSpPr>
        <p:spPr>
          <a:xfrm>
            <a:off x="838200" y="4085456"/>
            <a:ext cx="239485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t>M3-pakketkeuze</a:t>
            </a:r>
          </a:p>
          <a:p>
            <a:pPr algn="ctr"/>
            <a:r>
              <a:rPr lang="nl-NL"/>
              <a:t> start 13 januari t/m  24 januari</a:t>
            </a:r>
          </a:p>
        </p:txBody>
      </p:sp>
    </p:spTree>
    <p:extLst>
      <p:ext uri="{BB962C8B-B14F-4D97-AF65-F5344CB8AC3E}">
        <p14:creationId xmlns:p14="http://schemas.microsoft.com/office/powerpoint/2010/main" val="80403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50261-F365-47E3-B04B-0A86B1D636E2}"/>
              </a:ext>
            </a:extLst>
          </p:cNvPr>
          <p:cNvSpPr>
            <a:spLocks noGrp="1"/>
          </p:cNvSpPr>
          <p:nvPr>
            <p:ph type="title"/>
          </p:nvPr>
        </p:nvSpPr>
        <p:spPr/>
        <p:txBody>
          <a:bodyPr/>
          <a:lstStyle/>
          <a:p>
            <a:r>
              <a:rPr lang="nl-NL"/>
              <a:t>Van mavo-2 naar mavo-3</a:t>
            </a:r>
          </a:p>
        </p:txBody>
      </p:sp>
      <p:sp>
        <p:nvSpPr>
          <p:cNvPr id="3" name="Tijdelijke aanduiding voor inhoud 2">
            <a:extLst>
              <a:ext uri="{FF2B5EF4-FFF2-40B4-BE49-F238E27FC236}">
                <a16:creationId xmlns:a16="http://schemas.microsoft.com/office/drawing/2014/main" id="{39DB3FF3-9D7F-4168-B9AC-8DA1D9FC9FA7}"/>
              </a:ext>
            </a:extLst>
          </p:cNvPr>
          <p:cNvSpPr>
            <a:spLocks noGrp="1"/>
          </p:cNvSpPr>
          <p:nvPr>
            <p:ph idx="1"/>
          </p:nvPr>
        </p:nvSpPr>
        <p:spPr>
          <a:xfrm>
            <a:off x="838200" y="1825625"/>
            <a:ext cx="5362903" cy="4351338"/>
          </a:xfrm>
        </p:spPr>
        <p:txBody>
          <a:bodyPr>
            <a:normAutofit fontScale="92500" lnSpcReduction="20000"/>
          </a:bodyPr>
          <a:lstStyle/>
          <a:p>
            <a:pPr marL="0" indent="0">
              <a:buNone/>
            </a:pPr>
            <a:r>
              <a:rPr lang="nl-NL"/>
              <a:t>Verplichte vakken in mavo-3</a:t>
            </a:r>
          </a:p>
          <a:p>
            <a:endParaRPr lang="nl-NL"/>
          </a:p>
          <a:p>
            <a:r>
              <a:rPr lang="nl-NL"/>
              <a:t>Nederlands</a:t>
            </a:r>
          </a:p>
          <a:p>
            <a:r>
              <a:rPr lang="nl-NL"/>
              <a:t>Engels of Cambridge English</a:t>
            </a:r>
          </a:p>
          <a:p>
            <a:r>
              <a:rPr lang="nl-NL"/>
              <a:t>biologie</a:t>
            </a:r>
          </a:p>
          <a:p>
            <a:r>
              <a:rPr lang="nl-NL"/>
              <a:t>economie</a:t>
            </a:r>
          </a:p>
          <a:p>
            <a:r>
              <a:rPr lang="nl-NL"/>
              <a:t>wiskunde</a:t>
            </a:r>
          </a:p>
          <a:p>
            <a:r>
              <a:rPr lang="nl-NL"/>
              <a:t>maatschappijleer</a:t>
            </a:r>
          </a:p>
          <a:p>
            <a:r>
              <a:rPr lang="nl-NL"/>
              <a:t>lichamelijke opvoeding</a:t>
            </a:r>
          </a:p>
          <a:p>
            <a:r>
              <a:rPr lang="nl-NL"/>
              <a:t>kunstvakken I</a:t>
            </a:r>
          </a:p>
          <a:p>
            <a:pPr marL="0" indent="0">
              <a:buNone/>
            </a:pPr>
            <a:endParaRPr lang="nl-NL"/>
          </a:p>
        </p:txBody>
      </p:sp>
    </p:spTree>
    <p:extLst>
      <p:ext uri="{BB962C8B-B14F-4D97-AF65-F5344CB8AC3E}">
        <p14:creationId xmlns:p14="http://schemas.microsoft.com/office/powerpoint/2010/main" val="105015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a:xfrm>
            <a:off x="270642" y="369313"/>
            <a:ext cx="10515600" cy="1325563"/>
          </a:xfrm>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a:xfrm>
            <a:off x="386255" y="1825624"/>
            <a:ext cx="10515600" cy="4351338"/>
          </a:xfrm>
        </p:spPr>
        <p:txBody>
          <a:bodyPr>
            <a:normAutofit/>
          </a:bodyPr>
          <a:lstStyle/>
          <a:p>
            <a:pPr marL="0" indent="0">
              <a:buNone/>
            </a:pPr>
            <a:r>
              <a:rPr lang="nl-NL" b="1"/>
              <a:t>Techniek</a:t>
            </a:r>
          </a:p>
          <a:p>
            <a:endParaRPr lang="nl-NL"/>
          </a:p>
          <a:p>
            <a:r>
              <a:rPr lang="nl-NL"/>
              <a:t>Verplichte profielvakken: </a:t>
            </a:r>
          </a:p>
          <a:p>
            <a:pPr lvl="1"/>
            <a:r>
              <a:rPr lang="nl-NL"/>
              <a:t>Natuurkunde</a:t>
            </a:r>
          </a:p>
          <a:p>
            <a:pPr lvl="1"/>
            <a:r>
              <a:rPr lang="nl-NL"/>
              <a:t>Scheikunde</a:t>
            </a:r>
          </a:p>
          <a:p>
            <a:pPr marL="0" indent="0">
              <a:buNone/>
            </a:pPr>
            <a:endParaRPr lang="nl-NL"/>
          </a:p>
          <a:p>
            <a:r>
              <a:rPr lang="nl-NL"/>
              <a:t>Keuzevak (1):</a:t>
            </a:r>
          </a:p>
          <a:p>
            <a:pPr lvl="1"/>
            <a:r>
              <a:rPr lang="nl-NL"/>
              <a:t>Duits		</a:t>
            </a:r>
            <a:r>
              <a:rPr lang="nl-NL">
                <a:latin typeface="Arial" panose="020B0604020202020204" pitchFamily="34" charset="0"/>
                <a:cs typeface="Arial" panose="020B0604020202020204" pitchFamily="34" charset="0"/>
              </a:rPr>
              <a:t>• aardrijkskunde	• kunstvakken II</a:t>
            </a:r>
            <a:endParaRPr lang="nl-NL"/>
          </a:p>
          <a:p>
            <a:pPr lvl="1"/>
            <a:r>
              <a:rPr lang="nl-NL" i="1"/>
              <a:t>Frans 	</a:t>
            </a:r>
            <a:r>
              <a:rPr lang="nl-NL"/>
              <a:t>	</a:t>
            </a:r>
            <a:r>
              <a:rPr lang="nl-NL">
                <a:latin typeface="Arial" panose="020B0604020202020204" pitchFamily="34" charset="0"/>
                <a:cs typeface="Arial" panose="020B0604020202020204" pitchFamily="34" charset="0"/>
              </a:rPr>
              <a:t>• geschiedenis	</a:t>
            </a:r>
            <a:endParaRPr lang="nl-NL"/>
          </a:p>
          <a:p>
            <a:pPr marL="457200" lvl="1" indent="0">
              <a:buNone/>
            </a:pPr>
            <a:endParaRPr lang="nl-NL"/>
          </a:p>
        </p:txBody>
      </p:sp>
      <p:pic>
        <p:nvPicPr>
          <p:cNvPr id="1028" name="Picture 4">
            <a:extLst>
              <a:ext uri="{FF2B5EF4-FFF2-40B4-BE49-F238E27FC236}">
                <a16:creationId xmlns:a16="http://schemas.microsoft.com/office/drawing/2014/main" id="{0442717F-3DF6-4F13-BF5E-490ED49F9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7650" y="186418"/>
            <a:ext cx="4219638" cy="238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64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0FC48-8AC1-479A-B66B-8643869DC378}"/>
              </a:ext>
            </a:extLst>
          </p:cNvPr>
          <p:cNvSpPr>
            <a:spLocks noGrp="1"/>
          </p:cNvSpPr>
          <p:nvPr>
            <p:ph type="title"/>
          </p:nvPr>
        </p:nvSpPr>
        <p:spPr/>
        <p:txBody>
          <a:bodyPr/>
          <a:lstStyle/>
          <a:p>
            <a:r>
              <a:rPr lang="nl-NL"/>
              <a:t>Drie profielen </a:t>
            </a:r>
          </a:p>
        </p:txBody>
      </p:sp>
      <p:sp>
        <p:nvSpPr>
          <p:cNvPr id="3" name="Tijdelijke aanduiding voor inhoud 2">
            <a:extLst>
              <a:ext uri="{FF2B5EF4-FFF2-40B4-BE49-F238E27FC236}">
                <a16:creationId xmlns:a16="http://schemas.microsoft.com/office/drawing/2014/main" id="{B41DAD6C-8E1B-4C0F-8C76-7EB1E4A93BDC}"/>
              </a:ext>
            </a:extLst>
          </p:cNvPr>
          <p:cNvSpPr>
            <a:spLocks noGrp="1"/>
          </p:cNvSpPr>
          <p:nvPr>
            <p:ph idx="1"/>
          </p:nvPr>
        </p:nvSpPr>
        <p:spPr/>
        <p:txBody>
          <a:bodyPr>
            <a:normAutofit/>
          </a:bodyPr>
          <a:lstStyle/>
          <a:p>
            <a:pPr marL="0" indent="0">
              <a:buNone/>
            </a:pPr>
            <a:r>
              <a:rPr lang="nl-NL" b="1"/>
              <a:t>Economie</a:t>
            </a:r>
          </a:p>
          <a:p>
            <a:endParaRPr lang="nl-NL"/>
          </a:p>
          <a:p>
            <a:r>
              <a:rPr lang="nl-NL"/>
              <a:t>Verplichte profielvakken: </a:t>
            </a:r>
          </a:p>
          <a:p>
            <a:pPr lvl="1"/>
            <a:r>
              <a:rPr lang="nl-NL" i="1"/>
              <a:t>economie</a:t>
            </a:r>
          </a:p>
          <a:p>
            <a:pPr lvl="1"/>
            <a:r>
              <a:rPr lang="nl-NL" i="1"/>
              <a:t>wiskunde</a:t>
            </a:r>
          </a:p>
          <a:p>
            <a:pPr marL="0" indent="0">
              <a:buNone/>
            </a:pPr>
            <a:endParaRPr lang="nl-NL"/>
          </a:p>
          <a:p>
            <a:r>
              <a:rPr lang="nl-NL"/>
              <a:t>Keuzevakken (3):</a:t>
            </a:r>
          </a:p>
          <a:p>
            <a:pPr lvl="1"/>
            <a:r>
              <a:rPr lang="nl-NL"/>
              <a:t>Duits		</a:t>
            </a:r>
            <a:r>
              <a:rPr lang="nl-NL">
                <a:latin typeface="Arial" panose="020B0604020202020204" pitchFamily="34" charset="0"/>
                <a:cs typeface="Arial" panose="020B0604020202020204" pitchFamily="34" charset="0"/>
              </a:rPr>
              <a:t>• aardrijkskunde	• scheikunde</a:t>
            </a:r>
            <a:endParaRPr lang="nl-NL"/>
          </a:p>
          <a:p>
            <a:pPr lvl="1"/>
            <a:r>
              <a:rPr lang="nl-NL" i="1"/>
              <a:t>Frans 	</a:t>
            </a:r>
            <a:r>
              <a:rPr lang="nl-NL"/>
              <a:t>	</a:t>
            </a:r>
            <a:r>
              <a:rPr lang="nl-NL">
                <a:latin typeface="Arial" panose="020B0604020202020204" pitchFamily="34" charset="0"/>
                <a:cs typeface="Arial" panose="020B0604020202020204" pitchFamily="34" charset="0"/>
              </a:rPr>
              <a:t>• geschiedenis	• kunstvakken II 	</a:t>
            </a:r>
            <a:endParaRPr lang="nl-NL"/>
          </a:p>
          <a:p>
            <a:pPr marL="457200" lvl="1" indent="0">
              <a:buNone/>
            </a:pPr>
            <a:endParaRPr lang="nl-NL"/>
          </a:p>
        </p:txBody>
      </p:sp>
      <p:pic>
        <p:nvPicPr>
          <p:cNvPr id="2050" name="Picture 2">
            <a:extLst>
              <a:ext uri="{FF2B5EF4-FFF2-40B4-BE49-F238E27FC236}">
                <a16:creationId xmlns:a16="http://schemas.microsoft.com/office/drawing/2014/main" id="{9BB3C7D7-4A32-44D5-BBCC-B5F9CB336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8825" y="142875"/>
            <a:ext cx="3756949" cy="2121354"/>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inhoud 2">
            <a:extLst>
              <a:ext uri="{FF2B5EF4-FFF2-40B4-BE49-F238E27FC236}">
                <a16:creationId xmlns:a16="http://schemas.microsoft.com/office/drawing/2014/main" id="{69253C63-EC09-6FDF-B43F-21B1C767E846}"/>
              </a:ext>
            </a:extLst>
          </p:cNvPr>
          <p:cNvSpPr txBox="1">
            <a:spLocks/>
          </p:cNvSpPr>
          <p:nvPr/>
        </p:nvSpPr>
        <p:spPr>
          <a:xfrm>
            <a:off x="7987863" y="2618550"/>
            <a:ext cx="4894863" cy="16020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t>Mavo-3 </a:t>
            </a:r>
            <a:r>
              <a:rPr lang="nl-NL" b="1" err="1"/>
              <a:t>tto</a:t>
            </a:r>
            <a:endParaRPr lang="nl-NL" b="1"/>
          </a:p>
          <a:p>
            <a:r>
              <a:rPr lang="nl-NL"/>
              <a:t>Twee keuzevakken i.v.m. </a:t>
            </a:r>
            <a:r>
              <a:rPr lang="nl-NL" err="1"/>
              <a:t>vacational</a:t>
            </a:r>
            <a:r>
              <a:rPr lang="nl-NL"/>
              <a:t> studies</a:t>
            </a:r>
          </a:p>
          <a:p>
            <a:r>
              <a:rPr lang="nl-NL"/>
              <a:t>Geen Frans in </a:t>
            </a:r>
            <a:r>
              <a:rPr lang="nl-NL" err="1"/>
              <a:t>tto</a:t>
            </a:r>
            <a:r>
              <a:rPr lang="nl-NL"/>
              <a:t>!</a:t>
            </a:r>
          </a:p>
          <a:p>
            <a:pPr marL="0" indent="0">
              <a:buNone/>
            </a:pPr>
            <a:endParaRPr lang="nl-NL"/>
          </a:p>
        </p:txBody>
      </p:sp>
    </p:spTree>
    <p:extLst>
      <p:ext uri="{BB962C8B-B14F-4D97-AF65-F5344CB8AC3E}">
        <p14:creationId xmlns:p14="http://schemas.microsoft.com/office/powerpoint/2010/main" val="8450893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G PowerPoint Template 2021 met lettertype" id="{C1A98725-8EC7-2D4E-8B7C-AB311EF5D99F}" vid="{B18EA621-DAAB-844C-845D-7F433FD03A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Breedbeeld</PresentationFormat>
  <Paragraphs>497</Paragraphs>
  <Slides>22</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Axia</vt:lpstr>
      <vt:lpstr>Axia Light</vt:lpstr>
      <vt:lpstr>Axia Stencil Black</vt:lpstr>
      <vt:lpstr>Calibri</vt:lpstr>
      <vt:lpstr>Times New Roman</vt:lpstr>
      <vt:lpstr>Wingdings</vt:lpstr>
      <vt:lpstr>Kantoorthema</vt:lpstr>
      <vt:lpstr>Keuzeproces M2-M3-M4</vt:lpstr>
      <vt:lpstr>Schoolplan &amp; actualiteit</vt:lpstr>
      <vt:lpstr>Als M3 misschien niet lukt &amp; BOD &amp; SVOL De weg naar het mbo ...</vt:lpstr>
      <vt:lpstr>BOD (mavo-3) De weg naar het mbo … voorbeeld van het inschrijfformulier</vt:lpstr>
      <vt:lpstr>Schoolloopbaan</vt:lpstr>
      <vt:lpstr>Keuzeproces</vt:lpstr>
      <vt:lpstr>Van mavo-2 naar mavo-3</vt:lpstr>
      <vt:lpstr>Drie profielen </vt:lpstr>
      <vt:lpstr>Drie profielen </vt:lpstr>
      <vt:lpstr>Drie profielen </vt:lpstr>
      <vt:lpstr>Overzicht M2 -&gt; M3</vt:lpstr>
      <vt:lpstr>Overzicht M2 tto -&gt; M3</vt:lpstr>
      <vt:lpstr>Van mavo-3 naar mavo-4</vt:lpstr>
      <vt:lpstr>Examenjaar</vt:lpstr>
      <vt:lpstr>Drie profielen </vt:lpstr>
      <vt:lpstr>Drie profielen </vt:lpstr>
      <vt:lpstr>Drie profielen </vt:lpstr>
      <vt:lpstr>Overzicht M3 -&gt; M4 -&gt; mbo</vt:lpstr>
      <vt:lpstr>Overzicht M3 -&gt; M4 -&gt; H4</vt:lpstr>
      <vt:lpstr>Verder naar het havo (H4 -&gt; H5 -&gt; hbo)</vt:lpstr>
      <vt:lpstr>Overzicht pakketkeuze havo-4</vt:lpstr>
      <vt:lpstr>Terugkijken of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Margret Broersen</dc:creator>
  <cp:lastModifiedBy>Margret Broersen</cp:lastModifiedBy>
  <cp:revision>4</cp:revision>
  <dcterms:created xsi:type="dcterms:W3CDTF">2023-01-05T13:32:02Z</dcterms:created>
  <dcterms:modified xsi:type="dcterms:W3CDTF">2025-06-06T11:14:34Z</dcterms:modified>
</cp:coreProperties>
</file>