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62" r:id="rId3"/>
    <p:sldId id="285" r:id="rId4"/>
    <p:sldId id="363" r:id="rId5"/>
    <p:sldId id="262" r:id="rId6"/>
    <p:sldId id="263" r:id="rId7"/>
    <p:sldId id="365" r:id="rId8"/>
    <p:sldId id="366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3D69"/>
    <a:srgbClr val="57A4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>
      <p:cViewPr varScale="1">
        <p:scale>
          <a:sx n="59" d="100"/>
          <a:sy n="59" d="100"/>
        </p:scale>
        <p:origin x="94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chem Scheerman" userId="e9f5ae36-a851-4cf4-bd8b-6ce1603ef622" providerId="ADAL" clId="{50AD8B2F-5822-4630-9964-A751CEA0B958}"/>
    <pc:docChg chg="modSld sldOrd">
      <pc:chgData name="Jochem Scheerman" userId="e9f5ae36-a851-4cf4-bd8b-6ce1603ef622" providerId="ADAL" clId="{50AD8B2F-5822-4630-9964-A751CEA0B958}" dt="2025-09-08T08:02:37.711" v="37" actId="20577"/>
      <pc:docMkLst>
        <pc:docMk/>
      </pc:docMkLst>
      <pc:sldChg chg="modSp mod">
        <pc:chgData name="Jochem Scheerman" userId="e9f5ae36-a851-4cf4-bd8b-6ce1603ef622" providerId="ADAL" clId="{50AD8B2F-5822-4630-9964-A751CEA0B958}" dt="2025-08-27T14:47:46.699" v="16" actId="20577"/>
        <pc:sldMkLst>
          <pc:docMk/>
          <pc:sldMk cId="3505085949" sldId="256"/>
        </pc:sldMkLst>
        <pc:spChg chg="mod">
          <ac:chgData name="Jochem Scheerman" userId="e9f5ae36-a851-4cf4-bd8b-6ce1603ef622" providerId="ADAL" clId="{50AD8B2F-5822-4630-9964-A751CEA0B958}" dt="2025-08-27T14:47:46.699" v="16" actId="20577"/>
          <ac:spMkLst>
            <pc:docMk/>
            <pc:sldMk cId="3505085949" sldId="256"/>
            <ac:spMk id="3" creationId="{FB65A3EE-00BB-42F7-2347-B1A661EB82AF}"/>
          </ac:spMkLst>
        </pc:spChg>
      </pc:sldChg>
      <pc:sldChg chg="modSp mod">
        <pc:chgData name="Jochem Scheerman" userId="e9f5ae36-a851-4cf4-bd8b-6ce1603ef622" providerId="ADAL" clId="{50AD8B2F-5822-4630-9964-A751CEA0B958}" dt="2025-09-08T08:02:37.711" v="37" actId="20577"/>
        <pc:sldMkLst>
          <pc:docMk/>
          <pc:sldMk cId="143483221" sldId="263"/>
        </pc:sldMkLst>
        <pc:spChg chg="mod">
          <ac:chgData name="Jochem Scheerman" userId="e9f5ae36-a851-4cf4-bd8b-6ce1603ef622" providerId="ADAL" clId="{50AD8B2F-5822-4630-9964-A751CEA0B958}" dt="2025-09-08T08:02:37.711" v="37" actId="20577"/>
          <ac:spMkLst>
            <pc:docMk/>
            <pc:sldMk cId="143483221" sldId="263"/>
            <ac:spMk id="3" creationId="{B52252AD-2019-4EC6-BA60-AFA7DA826751}"/>
          </ac:spMkLst>
        </pc:spChg>
      </pc:sldChg>
      <pc:sldChg chg="ord">
        <pc:chgData name="Jochem Scheerman" userId="e9f5ae36-a851-4cf4-bd8b-6ce1603ef622" providerId="ADAL" clId="{50AD8B2F-5822-4630-9964-A751CEA0B958}" dt="2025-09-08T06:57:59.109" v="18"/>
        <pc:sldMkLst>
          <pc:docMk/>
          <pc:sldMk cId="2982888675" sldId="28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31C56DA6-A32A-9ABA-7D2E-7830988CC9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06283" y="6381188"/>
            <a:ext cx="3285565" cy="403137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85495C24-9F2A-99A5-11A5-140315B2D2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86633"/>
            <a:ext cx="9144000" cy="923330"/>
          </a:xfrm>
        </p:spPr>
        <p:txBody>
          <a:bodyPr anchor="b">
            <a:normAutofit/>
          </a:bodyPr>
          <a:lstStyle>
            <a:lvl1pPr algn="ctr">
              <a:defRPr sz="6000" spc="80" baseline="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1DBABAB-301D-4A31-6047-7C2A858DA7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CA4D8D6-8ADC-CA2B-78EF-E30BD9697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6B60-232B-3047-9199-7D7D2E100351}" type="datetimeFigureOut">
              <a:rPr lang="nl-NL" smtClean="0"/>
              <a:t>8-9-2025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DF709E0-D11A-7517-6507-E087D4171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10602" y="6381188"/>
            <a:ext cx="3402104" cy="365125"/>
          </a:xfrm>
          <a:solidFill>
            <a:schemeClr val="bg1"/>
          </a:solidFill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C4FF5F4-94E0-6776-95CA-DB2C9D247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D42A8-EF55-194D-8668-7C670D776A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3275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3B3DC0-DD59-79D7-C01A-64F352144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DB87234-AE0D-39AC-0116-0540C56DBD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8553EA4-514F-E9F3-BBB7-995A7C203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6B60-232B-3047-9199-7D7D2E100351}" type="datetimeFigureOut">
              <a:rPr lang="nl-NL" smtClean="0"/>
              <a:t>8-9-2025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302FFF7-8BFE-8CA3-C363-94EA2189C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E8BA757-57F3-C840-AD71-94D759279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D42A8-EF55-194D-8668-7C670D776A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602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DC0E7E9-8408-2353-A547-E0258B31FE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406C7B4-59F7-AC9A-C088-BD8FF9C130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1F3EE1D-E50F-9BB8-8CCC-9B3EC1F55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6B60-232B-3047-9199-7D7D2E100351}" type="datetimeFigureOut">
              <a:rPr lang="nl-NL" smtClean="0"/>
              <a:t>8-9-2025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63C4D2C-55E9-E83B-47D9-EA8D4BED2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BF8F215-56D6-7751-6254-07F0503D7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D42A8-EF55-194D-8668-7C670D776A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345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5BE584-0B39-BC63-262F-271962844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78A7056-A902-BBCE-EF78-8E9F9B9AA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8080F2A-E060-E3D3-2A10-D4FDE63FF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6B60-232B-3047-9199-7D7D2E100351}" type="datetimeFigureOut">
              <a:rPr lang="nl-NL" smtClean="0"/>
              <a:t>8-9-2025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0575986-CF7C-1311-CE9B-66C8E3A4A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F16C7CA-B9DC-50D5-1F86-DEEBAFEBB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D42A8-EF55-194D-8668-7C670D776A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1904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59903B-B409-388E-1B55-05887C2D8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0A42E95-3F0B-9E22-F7C5-F2CF6601B2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CA6F1F6-8688-A9C7-CD38-309BFD3A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6B60-232B-3047-9199-7D7D2E100351}" type="datetimeFigureOut">
              <a:rPr lang="nl-NL" smtClean="0"/>
              <a:t>8-9-2025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54069A8-1178-8A4F-5719-2930298E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809AEEF-22FE-CB7D-011C-6BD567EC1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D42A8-EF55-194D-8668-7C670D776A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5593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32A9F2-A4FA-BAD6-ADDA-1CB808587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8E4B1D1-4063-7D96-545E-4D744C013C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70C8123-C7B7-F074-C39A-0ABDC3FBD4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07F485F-08C9-B8FD-5CF4-698AADAF6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6B60-232B-3047-9199-7D7D2E100351}" type="datetimeFigureOut">
              <a:rPr lang="nl-NL" smtClean="0"/>
              <a:t>8-9-2025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C825F96-E594-AA9C-866A-0B4CEFCF0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3DC2493-E340-D1D2-5441-3BF95C218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D42A8-EF55-194D-8668-7C670D776A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3674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49230A-8488-A0CB-CDEC-AEA0D175F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2BD3EE0-8F42-C05C-0AE2-DFD443094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012E110-1F7C-47CD-8CA0-2ED1829A6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F0B83B8-8035-E4DC-CFBA-0462A3AB26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60A0DAC-9578-AD15-284A-328B49F0CB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4C5B5A7-D1CA-9FB7-CA66-71CA58913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6B60-232B-3047-9199-7D7D2E100351}" type="datetimeFigureOut">
              <a:rPr lang="nl-NL" smtClean="0"/>
              <a:t>8-9-2025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681D6D75-C6B0-AEC9-C8BF-62EBA3C9B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B8087DD4-CCFC-0198-E73D-D16B823ED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D42A8-EF55-194D-8668-7C670D776A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844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AF8718-0922-3A41-616F-DAD393813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329907BA-04EA-E80C-D620-C9DDB3B2D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6B60-232B-3047-9199-7D7D2E100351}" type="datetimeFigureOut">
              <a:rPr lang="nl-NL" smtClean="0"/>
              <a:t>8-9-2025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E4D06F5-5343-8A8F-1F7E-EC31BFCDB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679FD53-3223-4405-E124-1DCC65BD1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D42A8-EF55-194D-8668-7C670D776A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7549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F4E41D4-B29F-C56D-37A0-A6B34BE8D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6B60-232B-3047-9199-7D7D2E100351}" type="datetimeFigureOut">
              <a:rPr lang="nl-NL" smtClean="0"/>
              <a:t>8-9-2025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F6E3259-710E-85E1-5946-601DE76F5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E0715C4-7AD9-964B-59B5-48D65093E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D42A8-EF55-194D-8668-7C670D776A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9085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929857-2392-BEC5-28B1-201B34BCF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03D6109-53AF-5651-A6AE-F2BCE0BE5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798F076-2996-AE4A-8F34-D641C829A1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D3C3A4E-F5F8-E69A-FCB4-8B0B0C721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6B60-232B-3047-9199-7D7D2E100351}" type="datetimeFigureOut">
              <a:rPr lang="nl-NL" smtClean="0"/>
              <a:t>8-9-2025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98DAA25-EF46-3D46-116D-E53D3AB51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F6A0BB8-2B44-5AF1-EF23-17A6B6F1D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D42A8-EF55-194D-8668-7C670D776A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4775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03990E-BC34-5EBE-0B42-05EA626E5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13BF7FB-D5D3-2C2A-EB83-9790BB30B6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3DE4C74-45C9-F81F-A5CC-704178E939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93F01CD-21FF-A01B-4FDD-4EF693D5F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6B60-232B-3047-9199-7D7D2E100351}" type="datetimeFigureOut">
              <a:rPr lang="nl-NL" smtClean="0"/>
              <a:t>8-9-2025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CFA6590-8904-B25A-7B42-053694C38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1531F47-DBE6-C773-EE36-9CBD755F8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D42A8-EF55-194D-8668-7C670D776A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2627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652224D-CB78-55CC-B059-7A6368346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51A6ECE-4C03-8EDE-F21F-A9AEA5B6A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F76061D-7806-7AEC-F114-1187A31346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16B60-232B-3047-9199-7D7D2E100351}" type="datetimeFigureOut">
              <a:rPr lang="nl-NL" smtClean="0"/>
              <a:t>8-9-2025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B4E8CA5-525E-1255-5A9F-5155266C34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506982" y="6381188"/>
            <a:ext cx="35057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0" i="1">
                <a:solidFill>
                  <a:srgbClr val="57A4C1"/>
                </a:solidFill>
                <a:latin typeface="Axia" panose="020B0503030202020206" pitchFamily="34" charset="77"/>
                <a:ea typeface="Axia" panose="020B0503030202020206" pitchFamily="34" charset="77"/>
              </a:defRPr>
            </a:lvl1pPr>
          </a:lstStyle>
          <a:p>
            <a:r>
              <a:rPr lang="nl-NL"/>
              <a:t>De school voor je leven!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3FC1455-1F42-699B-CECA-27A767501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42934" y="6356349"/>
            <a:ext cx="780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D42A8-EF55-194D-8668-7C670D776AA1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bg object 16">
            <a:extLst>
              <a:ext uri="{FF2B5EF4-FFF2-40B4-BE49-F238E27FC236}">
                <a16:creationId xmlns:a16="http://schemas.microsoft.com/office/drawing/2014/main" id="{ECEA20D8-DD0D-1585-C8AB-8C3AF6EFC89C}"/>
              </a:ext>
            </a:extLst>
          </p:cNvPr>
          <p:cNvSpPr/>
          <p:nvPr userDrawn="1"/>
        </p:nvSpPr>
        <p:spPr>
          <a:xfrm>
            <a:off x="-1551" y="-1800"/>
            <a:ext cx="72390" cy="6858000"/>
          </a:xfrm>
          <a:custGeom>
            <a:avLst/>
            <a:gdLst/>
            <a:ahLst/>
            <a:cxnLst/>
            <a:rect l="l" t="t" r="r" b="b"/>
            <a:pathLst>
              <a:path w="72390" h="10691495">
                <a:moveTo>
                  <a:pt x="71996" y="0"/>
                </a:moveTo>
                <a:lnTo>
                  <a:pt x="0" y="0"/>
                </a:lnTo>
                <a:lnTo>
                  <a:pt x="0" y="10691101"/>
                </a:lnTo>
                <a:lnTo>
                  <a:pt x="71996" y="10691101"/>
                </a:lnTo>
                <a:lnTo>
                  <a:pt x="71996" y="0"/>
                </a:lnTo>
                <a:close/>
              </a:path>
            </a:pathLst>
          </a:custGeom>
          <a:solidFill>
            <a:srgbClr val="123D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bg object 17">
            <a:extLst>
              <a:ext uri="{FF2B5EF4-FFF2-40B4-BE49-F238E27FC236}">
                <a16:creationId xmlns:a16="http://schemas.microsoft.com/office/drawing/2014/main" id="{24D0A3EA-4918-A996-95F1-91F3E7AA9A1A}"/>
              </a:ext>
            </a:extLst>
          </p:cNvPr>
          <p:cNvSpPr/>
          <p:nvPr userDrawn="1"/>
        </p:nvSpPr>
        <p:spPr>
          <a:xfrm>
            <a:off x="70839" y="3425400"/>
            <a:ext cx="62230" cy="1713600"/>
          </a:xfrm>
          <a:custGeom>
            <a:avLst/>
            <a:gdLst/>
            <a:ahLst/>
            <a:cxnLst/>
            <a:rect l="l" t="t" r="r" b="b"/>
            <a:pathLst>
              <a:path w="62230" h="2693670">
                <a:moveTo>
                  <a:pt x="62204" y="0"/>
                </a:moveTo>
                <a:lnTo>
                  <a:pt x="0" y="0"/>
                </a:lnTo>
                <a:lnTo>
                  <a:pt x="0" y="2693149"/>
                </a:lnTo>
                <a:lnTo>
                  <a:pt x="62204" y="2693149"/>
                </a:lnTo>
                <a:lnTo>
                  <a:pt x="62204" y="0"/>
                </a:lnTo>
                <a:close/>
              </a:path>
            </a:pathLst>
          </a:custGeom>
          <a:solidFill>
            <a:srgbClr val="E839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bg object 18">
            <a:extLst>
              <a:ext uri="{FF2B5EF4-FFF2-40B4-BE49-F238E27FC236}">
                <a16:creationId xmlns:a16="http://schemas.microsoft.com/office/drawing/2014/main" id="{97F20DC3-CF9C-F9EE-7CB9-A0DA482BF392}"/>
              </a:ext>
            </a:extLst>
          </p:cNvPr>
          <p:cNvSpPr/>
          <p:nvPr userDrawn="1"/>
        </p:nvSpPr>
        <p:spPr>
          <a:xfrm>
            <a:off x="70839" y="5140800"/>
            <a:ext cx="62230" cy="1713600"/>
          </a:xfrm>
          <a:custGeom>
            <a:avLst/>
            <a:gdLst/>
            <a:ahLst/>
            <a:cxnLst/>
            <a:rect l="l" t="t" r="r" b="b"/>
            <a:pathLst>
              <a:path w="62230" h="2680970">
                <a:moveTo>
                  <a:pt x="62204" y="0"/>
                </a:moveTo>
                <a:lnTo>
                  <a:pt x="0" y="0"/>
                </a:lnTo>
                <a:lnTo>
                  <a:pt x="0" y="2680373"/>
                </a:lnTo>
                <a:lnTo>
                  <a:pt x="62204" y="2680373"/>
                </a:lnTo>
                <a:lnTo>
                  <a:pt x="62204" y="0"/>
                </a:lnTo>
                <a:close/>
              </a:path>
            </a:pathLst>
          </a:custGeom>
          <a:solidFill>
            <a:srgbClr val="5BA5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bg object 19">
            <a:extLst>
              <a:ext uri="{FF2B5EF4-FFF2-40B4-BE49-F238E27FC236}">
                <a16:creationId xmlns:a16="http://schemas.microsoft.com/office/drawing/2014/main" id="{05544FE9-976D-82B0-978F-FA3ADDB5D185}"/>
              </a:ext>
            </a:extLst>
          </p:cNvPr>
          <p:cNvSpPr/>
          <p:nvPr userDrawn="1"/>
        </p:nvSpPr>
        <p:spPr>
          <a:xfrm>
            <a:off x="70839" y="1712700"/>
            <a:ext cx="62230" cy="1713600"/>
          </a:xfrm>
          <a:custGeom>
            <a:avLst/>
            <a:gdLst/>
            <a:ahLst/>
            <a:cxnLst/>
            <a:rect l="l" t="t" r="r" b="b"/>
            <a:pathLst>
              <a:path w="62230" h="2667000">
                <a:moveTo>
                  <a:pt x="0" y="2666415"/>
                </a:moveTo>
                <a:lnTo>
                  <a:pt x="62204" y="2666415"/>
                </a:lnTo>
                <a:lnTo>
                  <a:pt x="62204" y="0"/>
                </a:lnTo>
                <a:lnTo>
                  <a:pt x="0" y="0"/>
                </a:lnTo>
                <a:lnTo>
                  <a:pt x="0" y="2666415"/>
                </a:lnTo>
                <a:close/>
              </a:path>
            </a:pathLst>
          </a:custGeom>
          <a:solidFill>
            <a:srgbClr val="8B21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bg object 20">
            <a:extLst>
              <a:ext uri="{FF2B5EF4-FFF2-40B4-BE49-F238E27FC236}">
                <a16:creationId xmlns:a16="http://schemas.microsoft.com/office/drawing/2014/main" id="{F33FDAA1-3A8B-264D-C37C-397CFC747064}"/>
              </a:ext>
            </a:extLst>
          </p:cNvPr>
          <p:cNvSpPr/>
          <p:nvPr userDrawn="1"/>
        </p:nvSpPr>
        <p:spPr>
          <a:xfrm>
            <a:off x="70839" y="-2700"/>
            <a:ext cx="62230" cy="1713600"/>
          </a:xfrm>
          <a:custGeom>
            <a:avLst/>
            <a:gdLst/>
            <a:ahLst/>
            <a:cxnLst/>
            <a:rect l="l" t="t" r="r" b="b"/>
            <a:pathLst>
              <a:path w="62230" h="2654300">
                <a:moveTo>
                  <a:pt x="62204" y="0"/>
                </a:moveTo>
                <a:lnTo>
                  <a:pt x="0" y="0"/>
                </a:lnTo>
                <a:lnTo>
                  <a:pt x="0" y="2653919"/>
                </a:lnTo>
                <a:lnTo>
                  <a:pt x="62204" y="2653919"/>
                </a:lnTo>
                <a:lnTo>
                  <a:pt x="62204" y="0"/>
                </a:lnTo>
                <a:close/>
              </a:path>
            </a:pathLst>
          </a:custGeom>
          <a:solidFill>
            <a:srgbClr val="123D68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48233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80" baseline="0">
          <a:solidFill>
            <a:srgbClr val="0F3D69"/>
          </a:solidFill>
          <a:latin typeface="Axia Stencil Black" panose="020B0A03030202020206" pitchFamily="34" charset="77"/>
          <a:ea typeface="Axia Stencil Black" panose="020B0A03030202020206" pitchFamily="34" charset="7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xia Light" panose="020B0303030202020206" pitchFamily="34" charset="77"/>
          <a:ea typeface="Axia Light" panose="020B0303030202020206" pitchFamily="34" charset="77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xia Light" panose="020B0303030202020206" pitchFamily="34" charset="77"/>
          <a:ea typeface="Axia Light" panose="020B0303030202020206" pitchFamily="34" charset="77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xia Light" panose="020B0303030202020206" pitchFamily="34" charset="77"/>
          <a:ea typeface="Axia Light" panose="020B0303030202020206" pitchFamily="34" charset="77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xia Light" panose="020B0303030202020206" pitchFamily="34" charset="77"/>
          <a:ea typeface="Axia Light" panose="020B0303030202020206" pitchFamily="34" charset="77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xia Light" panose="020B0303030202020206" pitchFamily="34" charset="77"/>
          <a:ea typeface="Axia Light" panose="020B0303030202020206" pitchFamily="34" charset="77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havo@rsg-enkhuizen.n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ADA733-4F7F-A788-07BD-80BCB496B9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>
                <a:solidFill>
                  <a:srgbClr val="0F3D69"/>
                </a:solidFill>
                <a:latin typeface="Axia Stencil Black" panose="020B0A03030202020206" pitchFamily="34" charset="77"/>
                <a:ea typeface="Axia Stencil Black" panose="020B0A03030202020206" pitchFamily="34" charset="77"/>
              </a:rPr>
              <a:t>Welkom op de ouderavond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B65A3EE-00BB-42F7-2347-B1A661EB82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nl-NL" dirty="0">
                <a:solidFill>
                  <a:srgbClr val="57A4C1"/>
                </a:solidFill>
                <a:latin typeface="Axia"/>
                <a:ea typeface="Axia" panose="020B0503030202020206" pitchFamily="34" charset="77"/>
              </a:rPr>
              <a:t>Maandag 8 september </a:t>
            </a:r>
          </a:p>
          <a:p>
            <a:endParaRPr lang="nl-NL" dirty="0">
              <a:solidFill>
                <a:srgbClr val="57A4C1"/>
              </a:solidFill>
              <a:latin typeface="Axia" panose="020B0503030202020206" pitchFamily="34" charset="77"/>
              <a:ea typeface="Axia" panose="020B0503030202020206" pitchFamily="34" charset="77"/>
            </a:endParaRPr>
          </a:p>
          <a:p>
            <a:r>
              <a:rPr lang="nl-NL" sz="3200" b="1" dirty="0">
                <a:solidFill>
                  <a:srgbClr val="57A4C1"/>
                </a:solidFill>
                <a:latin typeface="Axia" panose="020B0503030202020206" pitchFamily="34" charset="77"/>
                <a:ea typeface="Axia" panose="020B0503030202020206" pitchFamily="34" charset="77"/>
              </a:rPr>
              <a:t>Havo 2 start in de lokalen</a:t>
            </a:r>
          </a:p>
          <a:p>
            <a:r>
              <a:rPr lang="nl-NL" sz="3200" b="1" dirty="0">
                <a:solidFill>
                  <a:srgbClr val="57A4C1"/>
                </a:solidFill>
                <a:latin typeface="Axia" panose="020B0503030202020206" pitchFamily="34" charset="77"/>
                <a:ea typeface="Axia" panose="020B0503030202020206" pitchFamily="34" charset="77"/>
              </a:rPr>
              <a:t>Havo 5 start in de aula</a:t>
            </a:r>
          </a:p>
        </p:txBody>
      </p:sp>
      <p:pic>
        <p:nvPicPr>
          <p:cNvPr id="23" name="Afbeelding 22">
            <a:extLst>
              <a:ext uri="{FF2B5EF4-FFF2-40B4-BE49-F238E27FC236}">
                <a16:creationId xmlns:a16="http://schemas.microsoft.com/office/drawing/2014/main" id="{CF200EB0-A8AA-5E16-772F-062348DBFD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75" y="5349875"/>
            <a:ext cx="1721225" cy="172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085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3E4D45-6D99-351B-E7EE-0B89A1120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/>
              <a:t>Inleiding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52252AD-2019-4EC6-BA60-AFA7DA826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>
                <a:solidFill>
                  <a:srgbClr val="0F3D69"/>
                </a:solidFill>
              </a:rPr>
              <a:t>Even voorstellen</a:t>
            </a:r>
          </a:p>
          <a:p>
            <a:endParaRPr lang="nl-NL" dirty="0">
              <a:solidFill>
                <a:srgbClr val="0F3D69"/>
              </a:solidFill>
            </a:endParaRPr>
          </a:p>
          <a:p>
            <a:r>
              <a:rPr lang="nl-NL" dirty="0">
                <a:solidFill>
                  <a:srgbClr val="0F3D69"/>
                </a:solidFill>
              </a:rPr>
              <a:t>De andere mentoren</a:t>
            </a:r>
          </a:p>
          <a:p>
            <a:r>
              <a:rPr lang="nl-NL" dirty="0">
                <a:solidFill>
                  <a:srgbClr val="0F3D69"/>
                </a:solidFill>
              </a:rPr>
              <a:t>Leerlaagcoördinator: Joeri Cornelisz</a:t>
            </a:r>
          </a:p>
          <a:p>
            <a:r>
              <a:rPr lang="nl-NL" dirty="0">
                <a:solidFill>
                  <a:srgbClr val="0F3D69"/>
                </a:solidFill>
              </a:rPr>
              <a:t>Directielid-schoolleider havo: Jochem Scheerman</a:t>
            </a:r>
          </a:p>
          <a:p>
            <a:pPr marL="0" indent="0">
              <a:buNone/>
            </a:pPr>
            <a:endParaRPr lang="nl-NL" dirty="0">
              <a:solidFill>
                <a:srgbClr val="0F3D69"/>
              </a:solidFill>
            </a:endParaRP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31C31D36-1C64-8325-A853-8A2A206C2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5068" y="5316350"/>
            <a:ext cx="1721225" cy="172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241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6AE6A5-BEF2-E11A-F4B9-16B3858AA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Leerlaagcoördinatoren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EEC2704-4CCB-A24D-97DE-4DEBD96D9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4739"/>
            <a:ext cx="10787743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2600" dirty="0">
                <a:solidFill>
                  <a:srgbClr val="000000"/>
                </a:solidFill>
                <a:latin typeface="Axia Light"/>
                <a:cs typeface="Calibri"/>
              </a:rPr>
              <a:t>Elke leerlaag heeft een coördinator</a:t>
            </a:r>
            <a:endParaRPr lang="en-US" sz="2600" dirty="0">
              <a:solidFill>
                <a:srgbClr val="000000"/>
              </a:solidFill>
              <a:latin typeface="Axia Light"/>
              <a:cs typeface="Calibri"/>
            </a:endParaRPr>
          </a:p>
          <a:p>
            <a:r>
              <a:rPr lang="nl-NL" sz="2600" dirty="0">
                <a:solidFill>
                  <a:srgbClr val="000000"/>
                </a:solidFill>
                <a:latin typeface="Axia Light"/>
                <a:cs typeface="Calibri"/>
              </a:rPr>
              <a:t>Leerlaagcoördinator is een docent die ook les geeft</a:t>
            </a:r>
            <a:endParaRPr lang="en-US" sz="2600" dirty="0">
              <a:solidFill>
                <a:srgbClr val="000000"/>
              </a:solidFill>
              <a:latin typeface="Axia Light"/>
              <a:cs typeface="Calibri"/>
            </a:endParaRPr>
          </a:p>
          <a:p>
            <a:r>
              <a:rPr lang="nl-NL" sz="2600" dirty="0">
                <a:solidFill>
                  <a:srgbClr val="000000"/>
                </a:solidFill>
                <a:latin typeface="Axia Light"/>
                <a:cs typeface="Calibri"/>
              </a:rPr>
              <a:t>De leerlaagcoördinator staat mentoren, docenten, onderwijs(ondersteunend) personeel en ouders bij</a:t>
            </a:r>
            <a:endParaRPr lang="en-US" sz="2600" dirty="0">
              <a:solidFill>
                <a:srgbClr val="000000"/>
              </a:solidFill>
              <a:latin typeface="Axia Light"/>
              <a:cs typeface="Calibri"/>
            </a:endParaRPr>
          </a:p>
          <a:p>
            <a:r>
              <a:rPr lang="nl-NL" sz="2600" dirty="0">
                <a:solidFill>
                  <a:srgbClr val="000000"/>
                </a:solidFill>
                <a:latin typeface="Axia Light"/>
                <a:cs typeface="Calibri"/>
              </a:rPr>
              <a:t>Heeft soms rol als bemiddelaar en is ook sparringpartner van de schoolleider</a:t>
            </a:r>
            <a:endParaRPr lang="en-US" sz="2600" dirty="0">
              <a:solidFill>
                <a:srgbClr val="000000"/>
              </a:solidFill>
              <a:latin typeface="Axia Light"/>
              <a:cs typeface="Calibri"/>
            </a:endParaRPr>
          </a:p>
          <a:p>
            <a:r>
              <a:rPr lang="nl-NL" sz="2600" dirty="0">
                <a:solidFill>
                  <a:srgbClr val="000000"/>
                </a:solidFill>
                <a:latin typeface="Axia Light"/>
                <a:cs typeface="Calibri"/>
              </a:rPr>
              <a:t>De leerlaagcoördinator is ook in beeld bij:</a:t>
            </a:r>
          </a:p>
          <a:p>
            <a:pPr lvl="1"/>
            <a:r>
              <a:rPr lang="nl-NL" sz="2200" dirty="0">
                <a:solidFill>
                  <a:srgbClr val="000000"/>
                </a:solidFill>
                <a:latin typeface="Axia Light"/>
                <a:cs typeface="Calibri"/>
              </a:rPr>
              <a:t>de inschrijving van nieuwe leerlingen gedurende het schooljaar (intakegesprek)</a:t>
            </a:r>
          </a:p>
          <a:p>
            <a:pPr lvl="1"/>
            <a:r>
              <a:rPr lang="nl-NL" sz="2200" dirty="0">
                <a:solidFill>
                  <a:srgbClr val="000000"/>
                </a:solidFill>
                <a:latin typeface="Axia Light"/>
                <a:cs typeface="Calibri"/>
              </a:rPr>
              <a:t>verzoeken rondom vakkenpakketwijzigingen en/of stromen-klassenwissels</a:t>
            </a:r>
          </a:p>
          <a:p>
            <a:pPr lvl="1"/>
            <a:r>
              <a:rPr lang="nl-NL" sz="2200" dirty="0">
                <a:solidFill>
                  <a:srgbClr val="000000"/>
                </a:solidFill>
                <a:latin typeface="Axia Light"/>
                <a:cs typeface="Calibri"/>
              </a:rPr>
              <a:t>de dagelijkse gang van zaken in de leerlaag, anders dan mentorzaken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82888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3E4D45-6D99-351B-E7EE-0B89A1120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Terugblik en vooruitblik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52252AD-2019-4EC6-BA60-AFA7DA826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nl-NL" dirty="0">
              <a:solidFill>
                <a:srgbClr val="0F3D69"/>
              </a:solidFill>
            </a:endParaRPr>
          </a:p>
          <a:p>
            <a:r>
              <a:rPr lang="nl-NL" dirty="0">
                <a:solidFill>
                  <a:srgbClr val="0F3D69"/>
                </a:solidFill>
                <a:latin typeface="Axia Light"/>
              </a:rPr>
              <a:t>Schooljaar 24-25: brugklas </a:t>
            </a:r>
          </a:p>
          <a:p>
            <a:r>
              <a:rPr lang="nl-NL" dirty="0">
                <a:solidFill>
                  <a:srgbClr val="0F3D69"/>
                </a:solidFill>
                <a:latin typeface="Axia Light"/>
              </a:rPr>
              <a:t>Schooljaar 25-26: havo 2</a:t>
            </a:r>
          </a:p>
          <a:p>
            <a:pPr marL="0" indent="0">
              <a:buNone/>
            </a:pPr>
            <a:endParaRPr lang="nl-NL" dirty="0">
              <a:solidFill>
                <a:srgbClr val="0F3D69"/>
              </a:solidFill>
            </a:endParaRPr>
          </a:p>
          <a:p>
            <a:endParaRPr lang="nl-NL" dirty="0">
              <a:solidFill>
                <a:srgbClr val="0F3D69"/>
              </a:solidFill>
            </a:endParaRPr>
          </a:p>
          <a:p>
            <a:endParaRPr lang="nl-NL" dirty="0">
              <a:solidFill>
                <a:srgbClr val="0F3D69"/>
              </a:solidFill>
            </a:endParaRPr>
          </a:p>
          <a:p>
            <a:endParaRPr lang="nl-NL" dirty="0">
              <a:solidFill>
                <a:srgbClr val="0F3D69"/>
              </a:solidFill>
            </a:endParaRPr>
          </a:p>
          <a:p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F7AC812-8130-1F18-F2FC-2301A1B095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94563" y="5316350"/>
            <a:ext cx="1721225" cy="172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18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3E4D45-6D99-351B-E7EE-0B89A1120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Speerpunten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52252AD-2019-4EC6-BA60-AFA7DA826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nl-NL" dirty="0"/>
          </a:p>
          <a:p>
            <a:pPr>
              <a:spcBef>
                <a:spcPct val="20000"/>
              </a:spcBef>
              <a:defRPr/>
            </a:pPr>
            <a:r>
              <a:rPr lang="nl-NL" kern="0" dirty="0">
                <a:solidFill>
                  <a:srgbClr val="0F3D69"/>
                </a:solidFill>
                <a:latin typeface="Axia Light"/>
              </a:rPr>
              <a:t>Onderwijskwaliteit en resultaten</a:t>
            </a:r>
          </a:p>
          <a:p>
            <a:pPr>
              <a:spcBef>
                <a:spcPct val="20000"/>
              </a:spcBef>
              <a:defRPr/>
            </a:pPr>
            <a:endParaRPr lang="nl-NL" kern="0" dirty="0">
              <a:solidFill>
                <a:srgbClr val="0F3D69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nl-NL" kern="0" dirty="0">
                <a:solidFill>
                  <a:srgbClr val="0F3D69"/>
                </a:solidFill>
              </a:rPr>
              <a:t>Veilige leeromgeving</a:t>
            </a:r>
          </a:p>
          <a:p>
            <a:pPr marL="0" indent="0">
              <a:spcBef>
                <a:spcPct val="20000"/>
              </a:spcBef>
              <a:buNone/>
              <a:defRPr/>
            </a:pPr>
            <a:endParaRPr lang="nl-NL" kern="0" dirty="0">
              <a:solidFill>
                <a:srgbClr val="0F3D69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nl-NL" kern="0" dirty="0">
                <a:solidFill>
                  <a:srgbClr val="0F3D69"/>
                </a:solidFill>
                <a:latin typeface="Axia Light"/>
              </a:rPr>
              <a:t>Personeel</a:t>
            </a:r>
            <a:endParaRPr lang="nl-NL" dirty="0"/>
          </a:p>
          <a:p>
            <a:pPr>
              <a:spcBef>
                <a:spcPct val="20000"/>
              </a:spcBef>
              <a:defRPr/>
            </a:pPr>
            <a:endParaRPr lang="nl-NL" kern="0" dirty="0">
              <a:solidFill>
                <a:srgbClr val="0F3D69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nl-NL" kern="0" dirty="0">
                <a:solidFill>
                  <a:srgbClr val="0F3D69"/>
                </a:solidFill>
                <a:latin typeface="Axia Light"/>
              </a:rPr>
              <a:t>Communicatie</a:t>
            </a:r>
            <a:endParaRPr lang="nl-NL" kern="0" dirty="0">
              <a:solidFill>
                <a:srgbClr val="0F3D69"/>
              </a:solidFill>
            </a:endParaRPr>
          </a:p>
          <a:p>
            <a:pPr>
              <a:spcBef>
                <a:spcPct val="20000"/>
              </a:spcBef>
              <a:defRPr/>
            </a:pPr>
            <a:endParaRPr lang="nl-NL" kern="0" dirty="0">
              <a:solidFill>
                <a:srgbClr val="0F3D69"/>
              </a:solidFill>
            </a:endParaRPr>
          </a:p>
          <a:p>
            <a:pPr>
              <a:spcBef>
                <a:spcPct val="20000"/>
              </a:spcBef>
              <a:defRPr/>
            </a:pPr>
            <a:endParaRPr lang="nl-NL" kern="0" dirty="0">
              <a:solidFill>
                <a:srgbClr val="0F3D69"/>
              </a:solidFill>
            </a:endParaRPr>
          </a:p>
          <a:p>
            <a:pPr>
              <a:spcBef>
                <a:spcPct val="20000"/>
              </a:spcBef>
              <a:defRPr/>
            </a:pPr>
            <a:endParaRPr lang="nl-NL" kern="0" dirty="0">
              <a:solidFill>
                <a:srgbClr val="0F3D69"/>
              </a:solidFill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F7AC812-8130-1F18-F2FC-2301A1B095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94563" y="5316350"/>
            <a:ext cx="1721225" cy="172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923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3E4D45-6D99-351B-E7EE-0B89A1120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Samen voor een nog mooiere school!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52252AD-2019-4EC6-BA60-AFA7DA826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nl-NL" dirty="0"/>
          </a:p>
          <a:p>
            <a:pPr>
              <a:spcBef>
                <a:spcPct val="20000"/>
              </a:spcBef>
              <a:defRPr/>
            </a:pPr>
            <a:r>
              <a:rPr lang="nl-NL" kern="0" dirty="0">
                <a:solidFill>
                  <a:srgbClr val="0F3D69"/>
                </a:solidFill>
              </a:rPr>
              <a:t>Teambijeenkomsten</a:t>
            </a:r>
          </a:p>
          <a:p>
            <a:pPr>
              <a:spcBef>
                <a:spcPct val="20000"/>
              </a:spcBef>
              <a:defRPr/>
            </a:pPr>
            <a:r>
              <a:rPr lang="nl-NL" kern="0" dirty="0">
                <a:solidFill>
                  <a:srgbClr val="0F3D69"/>
                </a:solidFill>
              </a:rPr>
              <a:t>MR</a:t>
            </a:r>
          </a:p>
          <a:p>
            <a:pPr>
              <a:spcBef>
                <a:spcPct val="20000"/>
              </a:spcBef>
              <a:defRPr/>
            </a:pPr>
            <a:r>
              <a:rPr lang="nl-NL" kern="0" dirty="0">
                <a:solidFill>
                  <a:srgbClr val="0F3D69"/>
                </a:solidFill>
              </a:rPr>
              <a:t>Leerlingenraad</a:t>
            </a:r>
          </a:p>
          <a:p>
            <a:pPr>
              <a:spcBef>
                <a:spcPct val="20000"/>
              </a:spcBef>
              <a:defRPr/>
            </a:pPr>
            <a:r>
              <a:rPr lang="nl-NL" kern="0" dirty="0">
                <a:solidFill>
                  <a:srgbClr val="0F3D69"/>
                </a:solidFill>
              </a:rPr>
              <a:t>Enquêtes</a:t>
            </a:r>
          </a:p>
          <a:p>
            <a:pPr>
              <a:spcBef>
                <a:spcPct val="20000"/>
              </a:spcBef>
              <a:defRPr/>
            </a:pPr>
            <a:r>
              <a:rPr lang="nl-NL" kern="0" dirty="0">
                <a:solidFill>
                  <a:srgbClr val="0F3D69"/>
                </a:solidFill>
              </a:rPr>
              <a:t>Regionale contacten met andere scholen (samenwerking)</a:t>
            </a:r>
          </a:p>
          <a:p>
            <a:pPr marL="0" indent="0">
              <a:spcBef>
                <a:spcPct val="20000"/>
              </a:spcBef>
              <a:buNone/>
              <a:defRPr/>
            </a:pPr>
            <a:endParaRPr lang="nl-NL" kern="0" dirty="0">
              <a:solidFill>
                <a:srgbClr val="0F3D69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nl-NL" kern="0" dirty="0">
                <a:solidFill>
                  <a:srgbClr val="0F3D69"/>
                </a:solidFill>
              </a:rPr>
              <a:t>Klankbordgroep ouders</a:t>
            </a:r>
          </a:p>
          <a:p>
            <a:pPr>
              <a:spcBef>
                <a:spcPct val="20000"/>
              </a:spcBef>
              <a:defRPr/>
            </a:pPr>
            <a:endParaRPr lang="nl-NL" kern="0" dirty="0">
              <a:solidFill>
                <a:srgbClr val="2D1F4C"/>
              </a:solidFill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F7AC812-8130-1F18-F2FC-2301A1B095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94563" y="5316350"/>
            <a:ext cx="1721225" cy="172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83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3E4D45-6D99-351B-E7EE-0B89A1120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Klankbordgroep ouders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52252AD-2019-4EC6-BA60-AFA7DA826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nl-NL" dirty="0"/>
          </a:p>
          <a:p>
            <a:r>
              <a:rPr lang="nl-NL" dirty="0">
                <a:solidFill>
                  <a:srgbClr val="0F3D69"/>
                </a:solidFill>
              </a:rPr>
              <a:t>Wat is hierin het doel?</a:t>
            </a:r>
          </a:p>
          <a:p>
            <a:pPr>
              <a:buFontTx/>
              <a:buChar char="-"/>
            </a:pPr>
            <a:r>
              <a:rPr lang="nl-NL" dirty="0">
                <a:solidFill>
                  <a:srgbClr val="0F3D69"/>
                </a:solidFill>
              </a:rPr>
              <a:t>Schoolplan</a:t>
            </a:r>
          </a:p>
          <a:p>
            <a:pPr>
              <a:buFontTx/>
              <a:buChar char="-"/>
            </a:pPr>
            <a:r>
              <a:rPr lang="nl-NL" dirty="0">
                <a:solidFill>
                  <a:srgbClr val="0F3D69"/>
                </a:solidFill>
              </a:rPr>
              <a:t>Profilering van de school</a:t>
            </a:r>
          </a:p>
          <a:p>
            <a:pPr>
              <a:buFontTx/>
              <a:buChar char="-"/>
            </a:pPr>
            <a:r>
              <a:rPr lang="nl-NL" dirty="0">
                <a:solidFill>
                  <a:srgbClr val="0F3D69"/>
                </a:solidFill>
              </a:rPr>
              <a:t>Keukentafelgesprekken</a:t>
            </a:r>
          </a:p>
          <a:p>
            <a:pPr>
              <a:buFontTx/>
              <a:buChar char="-"/>
            </a:pPr>
            <a:r>
              <a:rPr lang="nl-NL" dirty="0">
                <a:solidFill>
                  <a:srgbClr val="0F3D69"/>
                </a:solidFill>
              </a:rPr>
              <a:t>……</a:t>
            </a:r>
          </a:p>
          <a:p>
            <a:pPr marL="0" indent="0">
              <a:buNone/>
            </a:pPr>
            <a:endParaRPr lang="nl-NL" dirty="0">
              <a:solidFill>
                <a:srgbClr val="0F3D69"/>
              </a:solidFill>
            </a:endParaRPr>
          </a:p>
          <a:p>
            <a:r>
              <a:rPr lang="nl-NL" dirty="0">
                <a:solidFill>
                  <a:srgbClr val="0F3D69"/>
                </a:solidFill>
              </a:rPr>
              <a:t>Oproep en aanmelding</a:t>
            </a:r>
          </a:p>
          <a:p>
            <a:pPr marL="0" indent="0">
              <a:buNone/>
            </a:pPr>
            <a:r>
              <a:rPr lang="nl-NL" dirty="0">
                <a:hlinkClick r:id="rId2"/>
              </a:rPr>
              <a:t>havo@rsg-enkhuizen.nl</a:t>
            </a: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8FF2926D-58E1-94C8-93CD-79659EEF4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850" y="5316350"/>
            <a:ext cx="1721225" cy="172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958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3E4D45-6D99-351B-E7EE-0B89A1120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Tot besluit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52252AD-2019-4EC6-BA60-AFA7DA826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endParaRPr lang="nl-NL" dirty="0"/>
          </a:p>
          <a:p>
            <a:endParaRPr lang="nl-NL" dirty="0">
              <a:solidFill>
                <a:srgbClr val="0F3D69"/>
              </a:solidFill>
            </a:endParaRPr>
          </a:p>
          <a:p>
            <a:r>
              <a:rPr lang="nl-NL" dirty="0">
                <a:solidFill>
                  <a:srgbClr val="0F3D69"/>
                </a:solidFill>
              </a:rPr>
              <a:t>‘Succesvol’ schooljaar</a:t>
            </a:r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8FF2926D-58E1-94C8-93CD-79659EEF4E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8850" y="5316350"/>
            <a:ext cx="1721225" cy="172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97943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183</Words>
  <Application>Microsoft Office PowerPoint</Application>
  <PresentationFormat>Breedbeeld</PresentationFormat>
  <Paragraphs>62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4" baseType="lpstr">
      <vt:lpstr>Arial</vt:lpstr>
      <vt:lpstr>Axia</vt:lpstr>
      <vt:lpstr>Axia Light</vt:lpstr>
      <vt:lpstr>Axia Stencil Black</vt:lpstr>
      <vt:lpstr>Calibri</vt:lpstr>
      <vt:lpstr>Kantoorthema</vt:lpstr>
      <vt:lpstr>Welkom op de ouderavond</vt:lpstr>
      <vt:lpstr>Inleiding</vt:lpstr>
      <vt:lpstr>Leerlaagcoördinatoren</vt:lpstr>
      <vt:lpstr>Terugblik en vooruitblik</vt:lpstr>
      <vt:lpstr>Speerpunten </vt:lpstr>
      <vt:lpstr>Samen voor een nog mooiere school!</vt:lpstr>
      <vt:lpstr>Klankbordgroep ouders</vt:lpstr>
      <vt:lpstr>Tot besluit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</dc:title>
  <dc:creator>Nick Broerse</dc:creator>
  <cp:lastModifiedBy>Jochem Scheerman</cp:lastModifiedBy>
  <cp:revision>111</cp:revision>
  <dcterms:created xsi:type="dcterms:W3CDTF">2022-09-07T10:29:10Z</dcterms:created>
  <dcterms:modified xsi:type="dcterms:W3CDTF">2025-09-08T08:02:41Z</dcterms:modified>
</cp:coreProperties>
</file>